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7"/>
  </p:notesMasterIdLst>
  <p:sldIdLst>
    <p:sldId id="270" r:id="rId2"/>
    <p:sldId id="271" r:id="rId3"/>
    <p:sldId id="313" r:id="rId4"/>
    <p:sldId id="314" r:id="rId5"/>
    <p:sldId id="339" r:id="rId6"/>
    <p:sldId id="340" r:id="rId7"/>
    <p:sldId id="315" r:id="rId8"/>
    <p:sldId id="316" r:id="rId9"/>
    <p:sldId id="317" r:id="rId10"/>
    <p:sldId id="287" r:id="rId11"/>
    <p:sldId id="288" r:id="rId12"/>
    <p:sldId id="320" r:id="rId13"/>
    <p:sldId id="301" r:id="rId14"/>
    <p:sldId id="302" r:id="rId15"/>
    <p:sldId id="289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4" r:id="rId27"/>
    <p:sldId id="335" r:id="rId28"/>
    <p:sldId id="336" r:id="rId29"/>
    <p:sldId id="337" r:id="rId30"/>
    <p:sldId id="291" r:id="rId31"/>
    <p:sldId id="341" r:id="rId32"/>
    <p:sldId id="306" r:id="rId33"/>
    <p:sldId id="310" r:id="rId34"/>
    <p:sldId id="309" r:id="rId35"/>
    <p:sldId id="293" r:id="rId36"/>
  </p:sldIdLst>
  <p:sldSz cx="9144000" cy="6858000" type="screen4x3"/>
  <p:notesSz cx="7099300" cy="10234613"/>
  <p:defaultTextStyle>
    <a:defPPr>
      <a:defRPr lang="ja-JP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rgbClr val="009900"/>
      </a:buClr>
      <a:buSzPct val="50000"/>
      <a:buFont typeface="Wingdings" pitchFamily="2" charset="2"/>
      <a:buChar char="n"/>
      <a:defRPr kumimoji="1" sz="2400" kern="1200">
        <a:solidFill>
          <a:schemeClr val="tx1"/>
        </a:solidFill>
        <a:latin typeface="Arial Black" pitchFamily="34" charset="0"/>
        <a:ea typeface="HGP創英角ｺﾞｼｯｸUB" pitchFamily="50" charset="-128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rgbClr val="009900"/>
      </a:buClr>
      <a:buSzPct val="50000"/>
      <a:buFont typeface="Wingdings" pitchFamily="2" charset="2"/>
      <a:buChar char="n"/>
      <a:defRPr kumimoji="1" sz="2400" kern="1200">
        <a:solidFill>
          <a:schemeClr val="tx1"/>
        </a:solidFill>
        <a:latin typeface="Arial Black" pitchFamily="34" charset="0"/>
        <a:ea typeface="HGP創英角ｺﾞｼｯｸUB" pitchFamily="50" charset="-128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rgbClr val="009900"/>
      </a:buClr>
      <a:buSzPct val="50000"/>
      <a:buFont typeface="Wingdings" pitchFamily="2" charset="2"/>
      <a:buChar char="n"/>
      <a:defRPr kumimoji="1" sz="2400" kern="1200">
        <a:solidFill>
          <a:schemeClr val="tx1"/>
        </a:solidFill>
        <a:latin typeface="Arial Black" pitchFamily="34" charset="0"/>
        <a:ea typeface="HGP創英角ｺﾞｼｯｸUB" pitchFamily="50" charset="-128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rgbClr val="009900"/>
      </a:buClr>
      <a:buSzPct val="50000"/>
      <a:buFont typeface="Wingdings" pitchFamily="2" charset="2"/>
      <a:buChar char="n"/>
      <a:defRPr kumimoji="1" sz="2400" kern="1200">
        <a:solidFill>
          <a:schemeClr val="tx1"/>
        </a:solidFill>
        <a:latin typeface="Arial Black" pitchFamily="34" charset="0"/>
        <a:ea typeface="HGP創英角ｺﾞｼｯｸUB" pitchFamily="50" charset="-128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rgbClr val="009900"/>
      </a:buClr>
      <a:buSzPct val="50000"/>
      <a:buFont typeface="Wingdings" pitchFamily="2" charset="2"/>
      <a:buChar char="n"/>
      <a:defRPr kumimoji="1" sz="2400" kern="1200">
        <a:solidFill>
          <a:schemeClr val="tx1"/>
        </a:solidFill>
        <a:latin typeface="Arial Black" pitchFamily="34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Black" pitchFamily="34" charset="0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Black" pitchFamily="34" charset="0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Black" pitchFamily="34" charset="0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Black" pitchFamily="34" charset="0"/>
        <a:ea typeface="HGP創英角ｺﾞｼｯｸUB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66"/>
    <a:srgbClr val="99FF66"/>
    <a:srgbClr val="66FFFF"/>
    <a:srgbClr val="CCFF99"/>
    <a:srgbClr val="66FF33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13" autoAdjust="0"/>
  </p:normalViewPr>
  <p:slideViewPr>
    <p:cSldViewPr>
      <p:cViewPr varScale="1">
        <p:scale>
          <a:sx n="77" d="100"/>
          <a:sy n="77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87664041994749E-2"/>
          <c:y val="3.4375000000000003E-2"/>
          <c:w val="0.95072165118309837"/>
          <c:h val="0.898285575667233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#proc</c:v>
                </c:pt>
              </c:strCache>
            </c:strRef>
          </c:tx>
          <c:spPr>
            <a:ln>
              <a:solidFill>
                <a:srgbClr val="00CC00"/>
              </a:solidFill>
            </a:ln>
          </c:spPr>
          <c:marker>
            <c:symbol val="diamond"/>
            <c:size val="9"/>
            <c:spPr>
              <a:solidFill>
                <a:srgbClr val="00CC00"/>
              </a:solidFill>
              <a:ln>
                <a:noFill/>
              </a:ln>
            </c:spPr>
          </c:marker>
          <c:cat>
            <c:strRef>
              <c:f>Sheet1!$A$2:$A$42</c:f>
              <c:strCache>
                <c:ptCount val="41"/>
                <c:pt idx="0">
                  <c:v>93</c:v>
                </c:pt>
                <c:pt idx="2">
                  <c:v>94</c:v>
                </c:pt>
                <c:pt idx="4">
                  <c:v>95</c:v>
                </c:pt>
                <c:pt idx="6">
                  <c:v>96</c:v>
                </c:pt>
                <c:pt idx="8">
                  <c:v>97</c:v>
                </c:pt>
                <c:pt idx="10">
                  <c:v>98</c:v>
                </c:pt>
                <c:pt idx="12">
                  <c:v>99</c:v>
                </c:pt>
                <c:pt idx="14">
                  <c:v>00</c:v>
                </c:pt>
                <c:pt idx="16">
                  <c:v>01</c:v>
                </c:pt>
                <c:pt idx="18">
                  <c:v>02</c:v>
                </c:pt>
                <c:pt idx="20">
                  <c:v>03</c:v>
                </c:pt>
                <c:pt idx="22">
                  <c:v>04</c:v>
                </c:pt>
                <c:pt idx="24">
                  <c:v>05</c:v>
                </c:pt>
                <c:pt idx="26">
                  <c:v>06</c:v>
                </c:pt>
                <c:pt idx="28">
                  <c:v>08</c:v>
                </c:pt>
                <c:pt idx="30">
                  <c:v>08</c:v>
                </c:pt>
                <c:pt idx="32">
                  <c:v>09</c:v>
                </c:pt>
                <c:pt idx="34">
                  <c:v>10</c:v>
                </c:pt>
                <c:pt idx="36">
                  <c:v>11</c:v>
                </c:pt>
                <c:pt idx="38">
                  <c:v>12</c:v>
                </c:pt>
                <c:pt idx="40">
                  <c:v>13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1024</c:v>
                </c:pt>
                <c:pt idx="1">
                  <c:v>140</c:v>
                </c:pt>
                <c:pt idx="2">
                  <c:v>3680</c:v>
                </c:pt>
                <c:pt idx="3">
                  <c:v>140</c:v>
                </c:pt>
                <c:pt idx="4">
                  <c:v>140</c:v>
                </c:pt>
                <c:pt idx="5">
                  <c:v>140</c:v>
                </c:pt>
                <c:pt idx="6">
                  <c:v>1024</c:v>
                </c:pt>
                <c:pt idx="7">
                  <c:v>2048</c:v>
                </c:pt>
                <c:pt idx="8">
                  <c:v>7264</c:v>
                </c:pt>
                <c:pt idx="9">
                  <c:v>9152</c:v>
                </c:pt>
                <c:pt idx="10">
                  <c:v>9152</c:v>
                </c:pt>
                <c:pt idx="11">
                  <c:v>9152</c:v>
                </c:pt>
                <c:pt idx="12">
                  <c:v>9472</c:v>
                </c:pt>
                <c:pt idx="13">
                  <c:v>9632</c:v>
                </c:pt>
                <c:pt idx="14">
                  <c:v>9632</c:v>
                </c:pt>
                <c:pt idx="15">
                  <c:v>8192</c:v>
                </c:pt>
                <c:pt idx="16">
                  <c:v>8192</c:v>
                </c:pt>
                <c:pt idx="17">
                  <c:v>8192</c:v>
                </c:pt>
                <c:pt idx="18">
                  <c:v>5120</c:v>
                </c:pt>
                <c:pt idx="19">
                  <c:v>5120</c:v>
                </c:pt>
                <c:pt idx="20">
                  <c:v>5120</c:v>
                </c:pt>
                <c:pt idx="21">
                  <c:v>5120</c:v>
                </c:pt>
                <c:pt idx="22">
                  <c:v>5120</c:v>
                </c:pt>
                <c:pt idx="23">
                  <c:v>32768</c:v>
                </c:pt>
                <c:pt idx="24">
                  <c:v>65536</c:v>
                </c:pt>
                <c:pt idx="25">
                  <c:v>131072</c:v>
                </c:pt>
                <c:pt idx="26">
                  <c:v>131072</c:v>
                </c:pt>
                <c:pt idx="27">
                  <c:v>131072</c:v>
                </c:pt>
                <c:pt idx="28">
                  <c:v>131072</c:v>
                </c:pt>
                <c:pt idx="29">
                  <c:v>212992</c:v>
                </c:pt>
                <c:pt idx="30">
                  <c:v>122400</c:v>
                </c:pt>
                <c:pt idx="31">
                  <c:v>129600</c:v>
                </c:pt>
                <c:pt idx="32">
                  <c:v>129600</c:v>
                </c:pt>
                <c:pt idx="33">
                  <c:v>224162</c:v>
                </c:pt>
                <c:pt idx="34">
                  <c:v>224162</c:v>
                </c:pt>
                <c:pt idx="35">
                  <c:v>186368</c:v>
                </c:pt>
                <c:pt idx="36">
                  <c:v>548352</c:v>
                </c:pt>
                <c:pt idx="37">
                  <c:v>705024</c:v>
                </c:pt>
                <c:pt idx="38">
                  <c:v>1572864</c:v>
                </c:pt>
                <c:pt idx="39">
                  <c:v>560640</c:v>
                </c:pt>
                <c:pt idx="40">
                  <c:v>3120000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Rmax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8"/>
            <c:spPr>
              <a:solidFill>
                <a:srgbClr val="0000FF"/>
              </a:solidFill>
              <a:ln>
                <a:noFill/>
              </a:ln>
            </c:spPr>
          </c:marker>
          <c:cat>
            <c:strRef>
              <c:f>Sheet1!$A$2:$A$42</c:f>
              <c:strCache>
                <c:ptCount val="41"/>
                <c:pt idx="0">
                  <c:v>93</c:v>
                </c:pt>
                <c:pt idx="2">
                  <c:v>94</c:v>
                </c:pt>
                <c:pt idx="4">
                  <c:v>95</c:v>
                </c:pt>
                <c:pt idx="6">
                  <c:v>96</c:v>
                </c:pt>
                <c:pt idx="8">
                  <c:v>97</c:v>
                </c:pt>
                <c:pt idx="10">
                  <c:v>98</c:v>
                </c:pt>
                <c:pt idx="12">
                  <c:v>99</c:v>
                </c:pt>
                <c:pt idx="14">
                  <c:v>00</c:v>
                </c:pt>
                <c:pt idx="16">
                  <c:v>01</c:v>
                </c:pt>
                <c:pt idx="18">
                  <c:v>02</c:v>
                </c:pt>
                <c:pt idx="20">
                  <c:v>03</c:v>
                </c:pt>
                <c:pt idx="22">
                  <c:v>04</c:v>
                </c:pt>
                <c:pt idx="24">
                  <c:v>05</c:v>
                </c:pt>
                <c:pt idx="26">
                  <c:v>06</c:v>
                </c:pt>
                <c:pt idx="28">
                  <c:v>08</c:v>
                </c:pt>
                <c:pt idx="30">
                  <c:v>08</c:v>
                </c:pt>
                <c:pt idx="32">
                  <c:v>09</c:v>
                </c:pt>
                <c:pt idx="34">
                  <c:v>10</c:v>
                </c:pt>
                <c:pt idx="36">
                  <c:v>11</c:v>
                </c:pt>
                <c:pt idx="38">
                  <c:v>12</c:v>
                </c:pt>
                <c:pt idx="40">
                  <c:v>13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59.7</c:v>
                </c:pt>
                <c:pt idx="1">
                  <c:v>124</c:v>
                </c:pt>
                <c:pt idx="2">
                  <c:v>143.4</c:v>
                </c:pt>
                <c:pt idx="3">
                  <c:v>170</c:v>
                </c:pt>
                <c:pt idx="4">
                  <c:v>170</c:v>
                </c:pt>
                <c:pt idx="5">
                  <c:v>170</c:v>
                </c:pt>
                <c:pt idx="6">
                  <c:v>220.4</c:v>
                </c:pt>
                <c:pt idx="7">
                  <c:v>368.2</c:v>
                </c:pt>
                <c:pt idx="8">
                  <c:v>1068</c:v>
                </c:pt>
                <c:pt idx="9">
                  <c:v>1338</c:v>
                </c:pt>
                <c:pt idx="10">
                  <c:v>1338</c:v>
                </c:pt>
                <c:pt idx="11">
                  <c:v>1338</c:v>
                </c:pt>
                <c:pt idx="12">
                  <c:v>2121</c:v>
                </c:pt>
                <c:pt idx="13">
                  <c:v>2379</c:v>
                </c:pt>
                <c:pt idx="14">
                  <c:v>2379</c:v>
                </c:pt>
                <c:pt idx="15">
                  <c:v>4938</c:v>
                </c:pt>
                <c:pt idx="16">
                  <c:v>7226</c:v>
                </c:pt>
                <c:pt idx="17">
                  <c:v>7226</c:v>
                </c:pt>
                <c:pt idx="18">
                  <c:v>35860</c:v>
                </c:pt>
                <c:pt idx="19">
                  <c:v>35860</c:v>
                </c:pt>
                <c:pt idx="20">
                  <c:v>35860</c:v>
                </c:pt>
                <c:pt idx="21">
                  <c:v>35860</c:v>
                </c:pt>
                <c:pt idx="22">
                  <c:v>35860</c:v>
                </c:pt>
                <c:pt idx="23">
                  <c:v>70720</c:v>
                </c:pt>
                <c:pt idx="24">
                  <c:v>136800</c:v>
                </c:pt>
                <c:pt idx="25">
                  <c:v>280600</c:v>
                </c:pt>
                <c:pt idx="26">
                  <c:v>280600</c:v>
                </c:pt>
                <c:pt idx="27">
                  <c:v>280600</c:v>
                </c:pt>
                <c:pt idx="28">
                  <c:v>280600</c:v>
                </c:pt>
                <c:pt idx="29">
                  <c:v>478200</c:v>
                </c:pt>
                <c:pt idx="30">
                  <c:v>1026000</c:v>
                </c:pt>
                <c:pt idx="31">
                  <c:v>1105000</c:v>
                </c:pt>
                <c:pt idx="32">
                  <c:v>1105000</c:v>
                </c:pt>
                <c:pt idx="33">
                  <c:v>1759000</c:v>
                </c:pt>
                <c:pt idx="34">
                  <c:v>1759000</c:v>
                </c:pt>
                <c:pt idx="35">
                  <c:v>2566000</c:v>
                </c:pt>
                <c:pt idx="36">
                  <c:v>8162000</c:v>
                </c:pt>
                <c:pt idx="37">
                  <c:v>10510000</c:v>
                </c:pt>
                <c:pt idx="38">
                  <c:v>16324800</c:v>
                </c:pt>
                <c:pt idx="39">
                  <c:v>17590000</c:v>
                </c:pt>
                <c:pt idx="40">
                  <c:v>33862700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Rpeak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cat>
            <c:strRef>
              <c:f>Sheet1!$A$2:$A$42</c:f>
              <c:strCache>
                <c:ptCount val="41"/>
                <c:pt idx="0">
                  <c:v>93</c:v>
                </c:pt>
                <c:pt idx="2">
                  <c:v>94</c:v>
                </c:pt>
                <c:pt idx="4">
                  <c:v>95</c:v>
                </c:pt>
                <c:pt idx="6">
                  <c:v>96</c:v>
                </c:pt>
                <c:pt idx="8">
                  <c:v>97</c:v>
                </c:pt>
                <c:pt idx="10">
                  <c:v>98</c:v>
                </c:pt>
                <c:pt idx="12">
                  <c:v>99</c:v>
                </c:pt>
                <c:pt idx="14">
                  <c:v>00</c:v>
                </c:pt>
                <c:pt idx="16">
                  <c:v>01</c:v>
                </c:pt>
                <c:pt idx="18">
                  <c:v>02</c:v>
                </c:pt>
                <c:pt idx="20">
                  <c:v>03</c:v>
                </c:pt>
                <c:pt idx="22">
                  <c:v>04</c:v>
                </c:pt>
                <c:pt idx="24">
                  <c:v>05</c:v>
                </c:pt>
                <c:pt idx="26">
                  <c:v>06</c:v>
                </c:pt>
                <c:pt idx="28">
                  <c:v>08</c:v>
                </c:pt>
                <c:pt idx="30">
                  <c:v>08</c:v>
                </c:pt>
                <c:pt idx="32">
                  <c:v>09</c:v>
                </c:pt>
                <c:pt idx="34">
                  <c:v>10</c:v>
                </c:pt>
                <c:pt idx="36">
                  <c:v>11</c:v>
                </c:pt>
                <c:pt idx="38">
                  <c:v>12</c:v>
                </c:pt>
                <c:pt idx="40">
                  <c:v>13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131</c:v>
                </c:pt>
                <c:pt idx="1">
                  <c:v>235.79</c:v>
                </c:pt>
                <c:pt idx="2">
                  <c:v>184</c:v>
                </c:pt>
                <c:pt idx="3">
                  <c:v>235.79</c:v>
                </c:pt>
                <c:pt idx="4">
                  <c:v>235.79</c:v>
                </c:pt>
                <c:pt idx="5">
                  <c:v>235.79</c:v>
                </c:pt>
                <c:pt idx="6">
                  <c:v>307.2</c:v>
                </c:pt>
                <c:pt idx="7">
                  <c:v>614.4</c:v>
                </c:pt>
                <c:pt idx="8">
                  <c:v>1453</c:v>
                </c:pt>
                <c:pt idx="9">
                  <c:v>1830.4</c:v>
                </c:pt>
                <c:pt idx="10">
                  <c:v>1830.4</c:v>
                </c:pt>
                <c:pt idx="11">
                  <c:v>1830.4</c:v>
                </c:pt>
                <c:pt idx="12">
                  <c:v>3154</c:v>
                </c:pt>
                <c:pt idx="13">
                  <c:v>3207</c:v>
                </c:pt>
                <c:pt idx="14">
                  <c:v>3207</c:v>
                </c:pt>
                <c:pt idx="15">
                  <c:v>12288</c:v>
                </c:pt>
                <c:pt idx="16">
                  <c:v>12288</c:v>
                </c:pt>
                <c:pt idx="17">
                  <c:v>12288</c:v>
                </c:pt>
                <c:pt idx="18">
                  <c:v>40960</c:v>
                </c:pt>
                <c:pt idx="19">
                  <c:v>40960</c:v>
                </c:pt>
                <c:pt idx="20">
                  <c:v>40960</c:v>
                </c:pt>
                <c:pt idx="21">
                  <c:v>40960</c:v>
                </c:pt>
                <c:pt idx="22">
                  <c:v>40960</c:v>
                </c:pt>
                <c:pt idx="23">
                  <c:v>91750</c:v>
                </c:pt>
                <c:pt idx="24">
                  <c:v>183500</c:v>
                </c:pt>
                <c:pt idx="25">
                  <c:v>367000</c:v>
                </c:pt>
                <c:pt idx="26">
                  <c:v>367000</c:v>
                </c:pt>
                <c:pt idx="27">
                  <c:v>367000</c:v>
                </c:pt>
                <c:pt idx="28">
                  <c:v>367000</c:v>
                </c:pt>
                <c:pt idx="29">
                  <c:v>596378</c:v>
                </c:pt>
                <c:pt idx="30">
                  <c:v>1375780</c:v>
                </c:pt>
                <c:pt idx="31">
                  <c:v>1456700</c:v>
                </c:pt>
                <c:pt idx="32">
                  <c:v>1456700</c:v>
                </c:pt>
                <c:pt idx="33">
                  <c:v>2331000</c:v>
                </c:pt>
                <c:pt idx="34">
                  <c:v>2331000</c:v>
                </c:pt>
                <c:pt idx="35">
                  <c:v>4701000</c:v>
                </c:pt>
                <c:pt idx="36">
                  <c:v>8773632</c:v>
                </c:pt>
                <c:pt idx="37">
                  <c:v>11280384</c:v>
                </c:pt>
                <c:pt idx="38">
                  <c:v>20132700</c:v>
                </c:pt>
                <c:pt idx="39">
                  <c:v>27112500</c:v>
                </c:pt>
                <c:pt idx="40">
                  <c:v>54902400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63392"/>
        <c:axId val="41489472"/>
      </c:lineChart>
      <c:catAx>
        <c:axId val="171963392"/>
        <c:scaling>
          <c:orientation val="minMax"/>
        </c:scaling>
        <c:delete val="0"/>
        <c:axPos val="b"/>
        <c:numFmt formatCode="@" sourceLinked="0"/>
        <c:majorTickMark val="in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ja-JP"/>
          </a:p>
        </c:txPr>
        <c:crossAx val="41489472"/>
        <c:crosses val="autoZero"/>
        <c:auto val="1"/>
        <c:lblAlgn val="ctr"/>
        <c:lblOffset val="0"/>
        <c:noMultiLvlLbl val="0"/>
      </c:catAx>
      <c:valAx>
        <c:axId val="41489472"/>
        <c:scaling>
          <c:logBase val="10"/>
          <c:orientation val="minMax"/>
          <c:max val="100000000"/>
          <c:min val="1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171963392"/>
        <c:crosses val="autoZero"/>
        <c:crossBetween val="between"/>
        <c:majorUnit val="10"/>
        <c:minorUnit val="1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ea typeface="BatangChe" panose="02030609000101010101" pitchFamily="49" charset="-127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fld id="{6DB67F01-865E-4FB6-853C-068B64DE023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4482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C56D2-560D-4247-940C-A201394F35F8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DD490-8CFE-4B73-9C71-1285685AD771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45D61-25DD-4623-8C04-85FB1B17674F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DB60C-06C1-4763-A560-2B6ED1F20C67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1D559-CEA8-4C64-85F4-2473DDE23879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39D7F-AA1C-47BE-A5A8-6679A42DD133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EEF49-34DF-40B8-9DD9-000589C5DC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D6EC5-E9C6-4C05-8DEE-BEA73FB13891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B8114-42F0-4312-A9F4-8D583968DF7E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8D35A-55CB-441E-BE01-B2EFFBABD80A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C3382-806F-435C-A032-9A44A13CC1F1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D45AF-29E6-4085-8655-B9C23C8C6681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A21C8-AB98-4808-AAFE-BFABDD9CECD4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4C371-3AE8-40A1-9D5F-11EBB08BBD49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DBB55-27DC-431B-AC40-002CF3B489ED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F17AE-9EE8-4175-9A6B-2DCAC6F71BEA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3B4D2-CC4C-4CFC-8883-2C4D72B454CB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4A11B-1163-412E-8BFE-10008BFBCEB2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387B6-F51E-4193-B78C-B3598E05D3FC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D43C4-8826-4FF6-9CEF-8902C65E7743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98173-E293-49A9-9615-0BED8DEBFF3D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C044C-B8F7-4D61-9249-B2F746E29ACC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289B4-B084-4024-B41F-5DD65EDDFFB7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27484-679F-40A3-901F-43FA1148C4F3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55508-39B0-44BA-B108-569D9F5E157A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0288" y="776288"/>
            <a:ext cx="5060950" cy="3795712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883150"/>
            <a:ext cx="5235575" cy="4575175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2C234-FDFF-43E0-AE9E-582809899F18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70928-01A2-4678-9C4E-ADF9D6CE54AA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3977C-F800-4ADB-A486-938A0DAC02FD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C148B-D647-4336-A5EC-03D61BC4E361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87CBE-B8FB-43D1-A019-147D58C12932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E5A45-4376-4FD8-8EB9-5FDD39FEAFF8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E70D6-2317-4C78-B3E3-8A4FE738AC80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460FE-294A-4C47-8C72-39C7D0B7A000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F0BF4-786B-4DA3-940B-256A53675F8E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7A84A-D7B2-4590-B47D-44BB1EB9FD0A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9" name="Group 21"/>
          <p:cNvGrpSpPr>
            <a:grpSpLocks/>
          </p:cNvGrpSpPr>
          <p:nvPr userDrawn="1"/>
        </p:nvGrpSpPr>
        <p:grpSpPr bwMode="auto">
          <a:xfrm>
            <a:off x="395288" y="1700213"/>
            <a:ext cx="8642350" cy="1439862"/>
            <a:chOff x="158" y="164"/>
            <a:chExt cx="5444" cy="272"/>
          </a:xfrm>
        </p:grpSpPr>
        <p:sp>
          <p:nvSpPr>
            <p:cNvPr id="7190" name="Rectangle 22"/>
            <p:cNvSpPr>
              <a:spLocks noChangeArrowheads="1"/>
            </p:cNvSpPr>
            <p:nvPr userDrawn="1"/>
          </p:nvSpPr>
          <p:spPr bwMode="auto">
            <a:xfrm>
              <a:off x="1973" y="164"/>
              <a:ext cx="3629" cy="272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66CCFF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1" name="Rectangle 23"/>
            <p:cNvSpPr>
              <a:spLocks noChangeArrowheads="1"/>
            </p:cNvSpPr>
            <p:nvPr userDrawn="1"/>
          </p:nvSpPr>
          <p:spPr bwMode="auto">
            <a:xfrm>
              <a:off x="158" y="164"/>
              <a:ext cx="1815" cy="27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692275" y="1676400"/>
            <a:ext cx="7070725" cy="14620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925" y="6427788"/>
            <a:ext cx="2895600" cy="457200"/>
          </a:xfrm>
        </p:spPr>
        <p:txBody>
          <a:bodyPr anchor="b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6CDB1E-68C7-4563-AD45-91F8C85ED97B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7194" name="Picture 26" descr="accms_symbo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9738"/>
            <a:ext cx="1181100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1C32A-4680-4632-8E6E-EEFFCAE44F4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176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88163" y="117475"/>
            <a:ext cx="2066925" cy="63357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4213" y="117475"/>
            <a:ext cx="6051550" cy="63357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DF4EF-CBF7-46D8-8BE9-C4143F49FBB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90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3032D-4438-4425-9CED-4B3B64B32BD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373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6F8CC-B4B1-4A69-9FCE-20E12DC2D0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108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4213" y="1052513"/>
            <a:ext cx="40592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95850" y="1052513"/>
            <a:ext cx="40592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67EE4-87A0-41EC-8B15-7C3FC86F0D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644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A105D-2DA5-4632-B46F-C9895A646AA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A1CC1-4A33-4203-8812-5C6573378F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20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125A-2A6D-49EC-A3A3-2536475BB5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653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6A4C-0595-4A92-B27B-F415A63C50F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722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7949C-5A54-4518-B660-9464C053BF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055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2" name="Group 18"/>
          <p:cNvGrpSpPr>
            <a:grpSpLocks/>
          </p:cNvGrpSpPr>
          <p:nvPr userDrawn="1"/>
        </p:nvGrpSpPr>
        <p:grpSpPr bwMode="auto">
          <a:xfrm>
            <a:off x="395288" y="115888"/>
            <a:ext cx="8642350" cy="865187"/>
            <a:chOff x="158" y="164"/>
            <a:chExt cx="5444" cy="272"/>
          </a:xfrm>
        </p:grpSpPr>
        <p:sp>
          <p:nvSpPr>
            <p:cNvPr id="6163" name="Rectangle 19"/>
            <p:cNvSpPr>
              <a:spLocks noChangeArrowheads="1"/>
            </p:cNvSpPr>
            <p:nvPr userDrawn="1"/>
          </p:nvSpPr>
          <p:spPr bwMode="auto">
            <a:xfrm>
              <a:off x="1973" y="164"/>
              <a:ext cx="3629" cy="272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66CCFF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auto">
            <a:xfrm>
              <a:off x="158" y="164"/>
              <a:ext cx="1815" cy="27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17475"/>
            <a:ext cx="77771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52513"/>
            <a:ext cx="82708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>
                <a:latin typeface="Tahoma" pitchFamily="34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97575" y="117475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ahoma" pitchFamily="34" charset="0"/>
                <a:ea typeface="ＭＳ Ｐゴシック" pitchFamily="50" charset="-128"/>
              </a:defRPr>
            </a:lvl1pPr>
          </a:lstStyle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>
                <a:latin typeface="Tahoma" pitchFamily="34" charset="0"/>
                <a:ea typeface="ＭＳ Ｐゴシック" pitchFamily="50" charset="-128"/>
              </a:defRPr>
            </a:lvl1pPr>
          </a:lstStyle>
          <a:p>
            <a:fld id="{36A69F76-7C79-4E96-B3EE-FBD3E3125E42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6167" name="Picture 23" descr="accms_symbo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2400"/>
            <a:ext cx="6445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 Black" pitchFamily="34" charset="0"/>
          <a:ea typeface="HGP創英角ｺﾞｼｯｸUB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 Black" pitchFamily="34" charset="0"/>
          <a:ea typeface="HGP創英角ｺﾞｼｯｸUB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 Black" pitchFamily="34" charset="0"/>
          <a:ea typeface="HGP創英角ｺﾞｼｯｸUB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 Black" pitchFamily="34" charset="0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 Black" pitchFamily="34" charset="0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 Black" pitchFamily="34" charset="0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 Black" pitchFamily="34" charset="0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 Black" pitchFamily="34" charset="0"/>
          <a:ea typeface="HGP創英角ｺﾞｼｯｸUB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1256" y="1676400"/>
            <a:ext cx="6480175" cy="1462088"/>
          </a:xfrm>
          <a:noFill/>
        </p:spPr>
        <p:txBody>
          <a:bodyPr wrap="none"/>
          <a:lstStyle/>
          <a:p>
            <a:pPr algn="ctr"/>
            <a:r>
              <a:rPr lang="ja-JP" altLang="en-US" sz="2400"/>
              <a:t>計算科学が拓く世界</a:t>
            </a:r>
            <a:br>
              <a:rPr lang="ja-JP" altLang="en-US" sz="2400"/>
            </a:br>
            <a:r>
              <a:rPr lang="ja-JP" altLang="en-US" sz="3600"/>
              <a:t>スーパーコンピュータは</a:t>
            </a:r>
            <a:br>
              <a:rPr lang="ja-JP" altLang="en-US" sz="3600"/>
            </a:br>
            <a:r>
              <a:rPr lang="ja-JP" altLang="en-US" sz="3600"/>
              <a:t>何故スーパーか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2900" y="3429000"/>
            <a:ext cx="5576887" cy="1080150"/>
          </a:xfrm>
          <a:noFill/>
        </p:spPr>
        <p:txBody>
          <a:bodyPr wrap="none"/>
          <a:lstStyle/>
          <a:p>
            <a:r>
              <a:rPr lang="ja-JP" altLang="en-US" dirty="0"/>
              <a:t>学術情報メディアセンター</a:t>
            </a:r>
          </a:p>
          <a:p>
            <a:r>
              <a:rPr lang="ja-JP" altLang="en-US" dirty="0"/>
              <a:t>中島　</a:t>
            </a:r>
            <a:r>
              <a:rPr lang="ja-JP" altLang="en-US" dirty="0" smtClean="0"/>
              <a:t>浩</a:t>
            </a:r>
            <a:endParaRPr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98127" y="4509150"/>
            <a:ext cx="6067687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8775" indent="-358775" algn="l">
              <a:lnSpc>
                <a:spcPct val="100000"/>
              </a:lnSpc>
              <a:buFont typeface="Wingdings" pitchFamily="2" charset="2"/>
              <a:buChar char="n"/>
            </a:pPr>
            <a:r>
              <a:rPr lang="en-US" altLang="ja-JP" sz="2400" kern="0" dirty="0" smtClean="0"/>
              <a:t>http</a:t>
            </a:r>
            <a:r>
              <a:rPr lang="en-US" altLang="ja-JP" sz="2400" kern="0" dirty="0" smtClean="0"/>
              <a:t>://www.cs.kyoto-u.ac.jp/</a:t>
            </a:r>
          </a:p>
          <a:p>
            <a:pPr marL="358775" indent="-358775" algn="l">
              <a:lnSpc>
                <a:spcPct val="100000"/>
              </a:lnSpc>
            </a:pPr>
            <a:r>
              <a:rPr lang="en-US" altLang="ja-JP" sz="2400" kern="0" dirty="0" smtClean="0"/>
              <a:t>	</a:t>
            </a:r>
            <a:r>
              <a:rPr lang="ja-JP" altLang="en-US" sz="2400" kern="0" dirty="0" smtClean="0"/>
              <a:t>提供科目＞計算科学が拓く世界</a:t>
            </a:r>
            <a:r>
              <a:rPr lang="ja-JP" altLang="en-US" sz="2400" kern="0" dirty="0" smtClean="0"/>
              <a:t>＞後期</a:t>
            </a:r>
            <a:r>
              <a:rPr lang="en-US" altLang="ja-JP" sz="2400" kern="0" dirty="0" smtClean="0"/>
              <a:t>#</a:t>
            </a:r>
            <a:r>
              <a:rPr lang="en-US" altLang="ja-JP" sz="2400" kern="0" dirty="0"/>
              <a:t>3</a:t>
            </a:r>
            <a:endParaRPr lang="en-US" altLang="ja-JP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ちょっと話を変えて：スーパーコンピュータの歴史</a:t>
            </a:r>
            <a:br>
              <a:rPr lang="ja-JP" altLang="en-US" sz="2400"/>
            </a:br>
            <a:r>
              <a:rPr lang="ja-JP" altLang="en-US"/>
              <a:t>そもそもの始まり：ベクトルマシン </a:t>
            </a:r>
            <a:r>
              <a:rPr lang="en-US" altLang="ja-JP"/>
              <a:t>(1)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1976</a:t>
            </a:r>
            <a:r>
              <a:rPr lang="ja-JP" altLang="en-US"/>
              <a:t>年：最初のスパコン</a:t>
            </a:r>
            <a:r>
              <a:rPr lang="en-US" altLang="ja-JP">
                <a:solidFill>
                  <a:srgbClr val="CC0000"/>
                </a:solidFill>
              </a:rPr>
              <a:t>Cray-1</a:t>
            </a:r>
            <a:r>
              <a:rPr lang="ja-JP" altLang="en-US"/>
              <a:t>登場</a:t>
            </a:r>
          </a:p>
          <a:p>
            <a:pPr lvl="1"/>
            <a:r>
              <a:rPr lang="ja-JP" altLang="en-US"/>
              <a:t>動作周波数</a:t>
            </a:r>
            <a:r>
              <a:rPr lang="en-US" altLang="ja-JP"/>
              <a:t>=80MHz (&lt; </a:t>
            </a:r>
            <a:r>
              <a:rPr lang="ja-JP" altLang="en-US"/>
              <a:t>携帯電話</a:t>
            </a:r>
            <a:r>
              <a:rPr lang="en-US" altLang="ja-JP"/>
              <a:t>)</a:t>
            </a:r>
          </a:p>
          <a:p>
            <a:pPr lvl="1"/>
            <a:r>
              <a:rPr lang="ja-JP" altLang="en-US"/>
              <a:t>演算性能</a:t>
            </a:r>
            <a:r>
              <a:rPr lang="en-US" altLang="ja-JP"/>
              <a:t>=</a:t>
            </a:r>
            <a:r>
              <a:rPr lang="en-US" altLang="ja-JP">
                <a:solidFill>
                  <a:srgbClr val="CC0000"/>
                </a:solidFill>
              </a:rPr>
              <a:t>160MFlops</a:t>
            </a:r>
            <a:r>
              <a:rPr lang="en-US" altLang="ja-JP"/>
              <a:t> (&lt; </a:t>
            </a:r>
            <a:r>
              <a:rPr lang="ja-JP" altLang="en-US"/>
              <a:t>携帯電話</a:t>
            </a:r>
            <a:r>
              <a:rPr lang="en-US" altLang="ja-JP"/>
              <a:t>)</a:t>
            </a:r>
          </a:p>
          <a:p>
            <a:pPr lvl="1"/>
            <a:r>
              <a:rPr lang="ja-JP" altLang="en-US"/>
              <a:t>消費電力</a:t>
            </a:r>
            <a:r>
              <a:rPr lang="en-US" altLang="ja-JP"/>
              <a:t>=115kW</a:t>
            </a:r>
          </a:p>
          <a:p>
            <a:pPr lvl="1"/>
            <a:r>
              <a:rPr lang="ja-JP" altLang="en-US">
                <a:solidFill>
                  <a:srgbClr val="CC0000"/>
                </a:solidFill>
              </a:rPr>
              <a:t>大量の数値データ</a:t>
            </a:r>
            <a:r>
              <a:rPr lang="ja-JP" altLang="en-US"/>
              <a:t>（ベクトル）に対する同種演算が得意 </a:t>
            </a:r>
          </a:p>
          <a:p>
            <a:r>
              <a:rPr lang="en-US" altLang="ja-JP"/>
              <a:t>1976</a:t>
            </a:r>
            <a:r>
              <a:rPr lang="ja-JP" altLang="en-US"/>
              <a:t>年（中島</a:t>
            </a:r>
            <a:r>
              <a:rPr lang="en-US" altLang="ja-JP"/>
              <a:t>=20</a:t>
            </a:r>
            <a:r>
              <a:rPr lang="ja-JP" altLang="en-US"/>
              <a:t>歳）での「スーパー」度</a:t>
            </a:r>
          </a:p>
          <a:p>
            <a:pPr lvl="1"/>
            <a:r>
              <a:rPr lang="ja-JP" altLang="en-US"/>
              <a:t>最速＠京大</a:t>
            </a:r>
            <a:r>
              <a:rPr lang="en-US" altLang="ja-JP"/>
              <a:t>(</a:t>
            </a:r>
            <a:r>
              <a:rPr lang="ja-JP" altLang="en-US"/>
              <a:t>富士通 </a:t>
            </a:r>
            <a:r>
              <a:rPr lang="en-US" altLang="ja-JP"/>
              <a:t>F230-75) &lt; 5MFlops</a:t>
            </a:r>
          </a:p>
          <a:p>
            <a:pPr lvl="1"/>
            <a:r>
              <a:rPr lang="ja-JP" altLang="en-US"/>
              <a:t>最速＠京大情報工学科</a:t>
            </a:r>
            <a:r>
              <a:rPr lang="en-US" altLang="ja-JP"/>
              <a:t>(</a:t>
            </a:r>
            <a:r>
              <a:rPr lang="ja-JP" altLang="en-US"/>
              <a:t>日立 </a:t>
            </a:r>
            <a:r>
              <a:rPr lang="en-US" altLang="ja-JP"/>
              <a:t>H8350) &lt; 1MFlops</a:t>
            </a:r>
          </a:p>
          <a:p>
            <a:pPr lvl="1"/>
            <a:r>
              <a:rPr lang="en-US" altLang="ja-JP"/>
              <a:t>Intel 8086/87(1978/80) ≒ 50KFlops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スーパーコンピュータの歴史</a:t>
            </a:r>
            <a:br>
              <a:rPr lang="ja-JP" altLang="en-US" sz="2400"/>
            </a:br>
            <a:r>
              <a:rPr lang="ja-JP" altLang="en-US"/>
              <a:t>そもそもの始まり：ベクトルマシン </a:t>
            </a:r>
            <a:r>
              <a:rPr lang="en-US" altLang="ja-JP"/>
              <a:t>(2)</a:t>
            </a:r>
          </a:p>
        </p:txBody>
      </p:sp>
      <p:pic>
        <p:nvPicPr>
          <p:cNvPr id="181251" name="Picture 3" descr="画像_Cray-1-p1010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2411413" y="1773238"/>
            <a:ext cx="0" cy="3529012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 rot="-5400000">
            <a:off x="4824413" y="3394075"/>
            <a:ext cx="0" cy="25209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1254" name="Line 6"/>
          <p:cNvSpPr>
            <a:spLocks noChangeShapeType="1"/>
          </p:cNvSpPr>
          <p:nvPr/>
        </p:nvSpPr>
        <p:spPr bwMode="auto">
          <a:xfrm rot="-5400000">
            <a:off x="4824413" y="3394075"/>
            <a:ext cx="0" cy="46799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4319588" y="5373688"/>
            <a:ext cx="10080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2.74m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4321175" y="4294188"/>
            <a:ext cx="10080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1.37m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403350" y="3357563"/>
            <a:ext cx="10080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1.98m</a:t>
            </a: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6696075" y="6418263"/>
            <a:ext cx="237648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" charset="0"/>
                <a:ea typeface="HG創英角ﾎﾟｯﾌﾟ体" pitchFamily="49" charset="-128"/>
              </a:rPr>
              <a:t>source: http://en.wikipedia.org/wiki/Image:Cray-1-p1010221.jpg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少し話を戻して</a:t>
            </a:r>
            <a:br>
              <a:rPr lang="ja-JP" altLang="en-US" sz="2400"/>
            </a:br>
            <a:r>
              <a:rPr lang="ja-JP" altLang="en-US"/>
              <a:t>スーパーにする方法：</a:t>
            </a:r>
            <a:r>
              <a:rPr lang="en-US" altLang="ja-JP"/>
              <a:t>1970~</a:t>
            </a:r>
          </a:p>
        </p:txBody>
      </p:sp>
      <p:sp>
        <p:nvSpPr>
          <p:cNvPr id="261123" name="Line 3"/>
          <p:cNvSpPr>
            <a:spLocks noChangeShapeType="1"/>
          </p:cNvSpPr>
          <p:nvPr/>
        </p:nvSpPr>
        <p:spPr bwMode="auto">
          <a:xfrm flipV="1">
            <a:off x="971550" y="1701800"/>
            <a:ext cx="2879725" cy="28813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61124" name="AutoShape 4"/>
          <p:cNvSpPr>
            <a:spLocks noChangeArrowheads="1"/>
          </p:cNvSpPr>
          <p:nvPr/>
        </p:nvSpPr>
        <p:spPr bwMode="auto">
          <a:xfrm>
            <a:off x="3779838" y="170180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1125" name="AutoShape 5"/>
          <p:cNvSpPr>
            <a:spLocks noChangeArrowheads="1"/>
          </p:cNvSpPr>
          <p:nvPr/>
        </p:nvSpPr>
        <p:spPr bwMode="auto">
          <a:xfrm>
            <a:off x="3059113" y="242252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1126" name="AutoShape 6"/>
          <p:cNvSpPr>
            <a:spLocks noChangeArrowheads="1"/>
          </p:cNvSpPr>
          <p:nvPr/>
        </p:nvSpPr>
        <p:spPr bwMode="auto">
          <a:xfrm>
            <a:off x="2338388" y="314325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1127" name="AutoShape 7"/>
          <p:cNvSpPr>
            <a:spLocks noChangeArrowheads="1"/>
          </p:cNvSpPr>
          <p:nvPr/>
        </p:nvSpPr>
        <p:spPr bwMode="auto">
          <a:xfrm>
            <a:off x="1617663" y="386397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1128" name="AutoShape 8"/>
          <p:cNvSpPr>
            <a:spLocks noChangeArrowheads="1"/>
          </p:cNvSpPr>
          <p:nvPr/>
        </p:nvSpPr>
        <p:spPr bwMode="auto">
          <a:xfrm>
            <a:off x="896938" y="458470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61129" name="Group 9"/>
          <p:cNvGrpSpPr>
            <a:grpSpLocks/>
          </p:cNvGrpSpPr>
          <p:nvPr/>
        </p:nvGrpSpPr>
        <p:grpSpPr bwMode="auto">
          <a:xfrm>
            <a:off x="900113" y="4508500"/>
            <a:ext cx="792162" cy="935038"/>
            <a:chOff x="1020" y="2115"/>
            <a:chExt cx="499" cy="589"/>
          </a:xfrm>
        </p:grpSpPr>
        <p:sp>
          <p:nvSpPr>
            <p:cNvPr id="261130" name="Oval 10"/>
            <p:cNvSpPr>
              <a:spLocks noChangeArrowheads="1"/>
            </p:cNvSpPr>
            <p:nvPr/>
          </p:nvSpPr>
          <p:spPr bwMode="auto">
            <a:xfrm>
              <a:off x="1020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131" name="Line 11"/>
            <p:cNvSpPr>
              <a:spLocks noChangeShapeType="1"/>
            </p:cNvSpPr>
            <p:nvPr/>
          </p:nvSpPr>
          <p:spPr bwMode="auto">
            <a:xfrm>
              <a:off x="1066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32" name="Line 12"/>
            <p:cNvSpPr>
              <a:spLocks noChangeShapeType="1"/>
            </p:cNvSpPr>
            <p:nvPr/>
          </p:nvSpPr>
          <p:spPr bwMode="auto">
            <a:xfrm>
              <a:off x="1066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33" name="Oval 13"/>
            <p:cNvSpPr>
              <a:spLocks noChangeArrowheads="1"/>
            </p:cNvSpPr>
            <p:nvPr/>
          </p:nvSpPr>
          <p:spPr bwMode="auto">
            <a:xfrm>
              <a:off x="1111" y="211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134" name="Line 14"/>
            <p:cNvSpPr>
              <a:spLocks noChangeShapeType="1"/>
            </p:cNvSpPr>
            <p:nvPr/>
          </p:nvSpPr>
          <p:spPr bwMode="auto">
            <a:xfrm flipH="1">
              <a:off x="1156" y="2296"/>
              <a:ext cx="4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35" name="Line 15"/>
            <p:cNvSpPr>
              <a:spLocks noChangeShapeType="1"/>
            </p:cNvSpPr>
            <p:nvPr/>
          </p:nvSpPr>
          <p:spPr bwMode="auto">
            <a:xfrm flipV="1">
              <a:off x="1156" y="2432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36" name="Line 16"/>
            <p:cNvSpPr>
              <a:spLocks noChangeShapeType="1"/>
            </p:cNvSpPr>
            <p:nvPr/>
          </p:nvSpPr>
          <p:spPr bwMode="auto">
            <a:xfrm>
              <a:off x="1338" y="2432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37" name="Line 17"/>
            <p:cNvSpPr>
              <a:spLocks noChangeShapeType="1"/>
            </p:cNvSpPr>
            <p:nvPr/>
          </p:nvSpPr>
          <p:spPr bwMode="auto">
            <a:xfrm flipV="1">
              <a:off x="1247" y="243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38" name="Line 18"/>
            <p:cNvSpPr>
              <a:spLocks noChangeShapeType="1"/>
            </p:cNvSpPr>
            <p:nvPr/>
          </p:nvSpPr>
          <p:spPr bwMode="auto">
            <a:xfrm flipV="1">
              <a:off x="1202" y="2296"/>
              <a:ext cx="18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61139" name="Freeform 19"/>
          <p:cNvSpPr>
            <a:spLocks/>
          </p:cNvSpPr>
          <p:nvPr/>
        </p:nvSpPr>
        <p:spPr bwMode="auto">
          <a:xfrm>
            <a:off x="250825" y="1374775"/>
            <a:ext cx="6472238" cy="3222625"/>
          </a:xfrm>
          <a:custGeom>
            <a:avLst/>
            <a:gdLst>
              <a:gd name="T0" fmla="*/ 0 w 4077"/>
              <a:gd name="T1" fmla="*/ 2022 h 2030"/>
              <a:gd name="T2" fmla="*/ 321 w 4077"/>
              <a:gd name="T3" fmla="*/ 1735 h 2030"/>
              <a:gd name="T4" fmla="*/ 1408 w 4077"/>
              <a:gd name="T5" fmla="*/ 251 h 2030"/>
              <a:gd name="T6" fmla="*/ 1675 w 4077"/>
              <a:gd name="T7" fmla="*/ 226 h 2030"/>
              <a:gd name="T8" fmla="*/ 2000 w 4077"/>
              <a:gd name="T9" fmla="*/ 137 h 2030"/>
              <a:gd name="T10" fmla="*/ 2454 w 4077"/>
              <a:gd name="T11" fmla="*/ 113 h 2030"/>
              <a:gd name="T12" fmla="*/ 2771 w 4077"/>
              <a:gd name="T13" fmla="*/ 186 h 2030"/>
              <a:gd name="T14" fmla="*/ 3111 w 4077"/>
              <a:gd name="T15" fmla="*/ 194 h 2030"/>
              <a:gd name="T16" fmla="*/ 3371 w 4077"/>
              <a:gd name="T17" fmla="*/ 746 h 2030"/>
              <a:gd name="T18" fmla="*/ 4077 w 4077"/>
              <a:gd name="T19" fmla="*/ 2027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77" h="2030">
                <a:moveTo>
                  <a:pt x="0" y="2022"/>
                </a:moveTo>
                <a:cubicBezTo>
                  <a:pt x="54" y="1974"/>
                  <a:pt x="86" y="2030"/>
                  <a:pt x="321" y="1735"/>
                </a:cubicBezTo>
                <a:cubicBezTo>
                  <a:pt x="556" y="1440"/>
                  <a:pt x="1182" y="502"/>
                  <a:pt x="1408" y="251"/>
                </a:cubicBezTo>
                <a:cubicBezTo>
                  <a:pt x="1634" y="0"/>
                  <a:pt x="1576" y="245"/>
                  <a:pt x="1675" y="226"/>
                </a:cubicBezTo>
                <a:cubicBezTo>
                  <a:pt x="1774" y="207"/>
                  <a:pt x="1870" y="156"/>
                  <a:pt x="2000" y="137"/>
                </a:cubicBezTo>
                <a:cubicBezTo>
                  <a:pt x="2130" y="118"/>
                  <a:pt x="2326" y="105"/>
                  <a:pt x="2454" y="113"/>
                </a:cubicBezTo>
                <a:cubicBezTo>
                  <a:pt x="2582" y="121"/>
                  <a:pt x="2662" y="173"/>
                  <a:pt x="2771" y="186"/>
                </a:cubicBezTo>
                <a:cubicBezTo>
                  <a:pt x="2880" y="199"/>
                  <a:pt x="3027" y="124"/>
                  <a:pt x="3111" y="194"/>
                </a:cubicBezTo>
                <a:cubicBezTo>
                  <a:pt x="3195" y="264"/>
                  <a:pt x="3210" y="441"/>
                  <a:pt x="3371" y="746"/>
                </a:cubicBezTo>
                <a:cubicBezTo>
                  <a:pt x="3532" y="1051"/>
                  <a:pt x="3930" y="1760"/>
                  <a:pt x="4077" y="202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61140" name="Group 20"/>
          <p:cNvGrpSpPr>
            <a:grpSpLocks/>
          </p:cNvGrpSpPr>
          <p:nvPr/>
        </p:nvGrpSpPr>
        <p:grpSpPr bwMode="auto">
          <a:xfrm flipH="1">
            <a:off x="4283075" y="1414463"/>
            <a:ext cx="576263" cy="1150937"/>
            <a:chOff x="657" y="3249"/>
            <a:chExt cx="363" cy="725"/>
          </a:xfrm>
        </p:grpSpPr>
        <p:sp>
          <p:nvSpPr>
            <p:cNvPr id="261141" name="Oval 21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142" name="Line 22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43" name="Line 23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44" name="Line 24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45" name="Line 25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46" name="Line 26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47" name="Line 27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148" name="Line 28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1149" name="Group 29"/>
          <p:cNvGrpSpPr>
            <a:grpSpLocks/>
          </p:cNvGrpSpPr>
          <p:nvPr/>
        </p:nvGrpSpPr>
        <p:grpSpPr bwMode="auto">
          <a:xfrm>
            <a:off x="1042988" y="5591175"/>
            <a:ext cx="5106987" cy="1150938"/>
            <a:chOff x="657" y="3249"/>
            <a:chExt cx="3217" cy="725"/>
          </a:xfrm>
        </p:grpSpPr>
        <p:grpSp>
          <p:nvGrpSpPr>
            <p:cNvPr id="261150" name="Group 30"/>
            <p:cNvGrpSpPr>
              <a:grpSpLocks/>
            </p:cNvGrpSpPr>
            <p:nvPr/>
          </p:nvGrpSpPr>
          <p:grpSpPr bwMode="auto">
            <a:xfrm>
              <a:off x="657" y="3249"/>
              <a:ext cx="363" cy="725"/>
              <a:chOff x="657" y="3249"/>
              <a:chExt cx="363" cy="725"/>
            </a:xfrm>
          </p:grpSpPr>
          <p:sp>
            <p:nvSpPr>
              <p:cNvPr id="261151" name="Oval 31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61152" name="Line 32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53" name="Line 33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54" name="Line 34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55" name="Line 35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56" name="Line 36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57" name="Line 37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58" name="Line 38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1159" name="Group 39"/>
            <p:cNvGrpSpPr>
              <a:grpSpLocks/>
            </p:cNvGrpSpPr>
            <p:nvPr/>
          </p:nvGrpSpPr>
          <p:grpSpPr bwMode="auto">
            <a:xfrm>
              <a:off x="975" y="3249"/>
              <a:ext cx="363" cy="725"/>
              <a:chOff x="657" y="3249"/>
              <a:chExt cx="363" cy="725"/>
            </a:xfrm>
          </p:grpSpPr>
          <p:sp>
            <p:nvSpPr>
              <p:cNvPr id="261160" name="Oval 40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1161" name="Line 41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62" name="Line 42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63" name="Line 43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64" name="Line 44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65" name="Line 45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66" name="Line 46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67" name="Line 47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1168" name="Group 48"/>
            <p:cNvGrpSpPr>
              <a:grpSpLocks/>
            </p:cNvGrpSpPr>
            <p:nvPr/>
          </p:nvGrpSpPr>
          <p:grpSpPr bwMode="auto">
            <a:xfrm>
              <a:off x="1292" y="3249"/>
              <a:ext cx="363" cy="725"/>
              <a:chOff x="657" y="3249"/>
              <a:chExt cx="363" cy="725"/>
            </a:xfrm>
          </p:grpSpPr>
          <p:sp>
            <p:nvSpPr>
              <p:cNvPr id="261169" name="Oval 49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61170" name="Line 50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71" name="Line 51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72" name="Line 52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73" name="Line 53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74" name="Line 54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75" name="Line 55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76" name="Line 56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1177" name="Group 57"/>
            <p:cNvGrpSpPr>
              <a:grpSpLocks/>
            </p:cNvGrpSpPr>
            <p:nvPr/>
          </p:nvGrpSpPr>
          <p:grpSpPr bwMode="auto">
            <a:xfrm>
              <a:off x="1609" y="3249"/>
              <a:ext cx="363" cy="725"/>
              <a:chOff x="657" y="3249"/>
              <a:chExt cx="363" cy="725"/>
            </a:xfrm>
          </p:grpSpPr>
          <p:sp>
            <p:nvSpPr>
              <p:cNvPr id="261178" name="Oval 58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61179" name="Line 59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80" name="Line 60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81" name="Line 61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82" name="Line 62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83" name="Line 63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84" name="Line 64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85" name="Line 65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1186" name="Group 66"/>
            <p:cNvGrpSpPr>
              <a:grpSpLocks/>
            </p:cNvGrpSpPr>
            <p:nvPr/>
          </p:nvGrpSpPr>
          <p:grpSpPr bwMode="auto">
            <a:xfrm>
              <a:off x="1926" y="3249"/>
              <a:ext cx="363" cy="725"/>
              <a:chOff x="657" y="3249"/>
              <a:chExt cx="363" cy="725"/>
            </a:xfrm>
          </p:grpSpPr>
          <p:sp>
            <p:nvSpPr>
              <p:cNvPr id="261187" name="Oval 67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61188" name="Line 68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89" name="Line 69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90" name="Line 70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91" name="Line 71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92" name="Line 72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93" name="Line 73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94" name="Line 74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1195" name="Group 75"/>
            <p:cNvGrpSpPr>
              <a:grpSpLocks/>
            </p:cNvGrpSpPr>
            <p:nvPr/>
          </p:nvGrpSpPr>
          <p:grpSpPr bwMode="auto">
            <a:xfrm>
              <a:off x="2243" y="3249"/>
              <a:ext cx="363" cy="725"/>
              <a:chOff x="657" y="3249"/>
              <a:chExt cx="363" cy="725"/>
            </a:xfrm>
          </p:grpSpPr>
          <p:sp>
            <p:nvSpPr>
              <p:cNvPr id="261196" name="Oval 76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1197" name="Line 77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98" name="Line 78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199" name="Line 79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00" name="Line 80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01" name="Line 81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02" name="Line 82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03" name="Line 83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1204" name="Group 84"/>
            <p:cNvGrpSpPr>
              <a:grpSpLocks/>
            </p:cNvGrpSpPr>
            <p:nvPr/>
          </p:nvGrpSpPr>
          <p:grpSpPr bwMode="auto">
            <a:xfrm>
              <a:off x="2560" y="3249"/>
              <a:ext cx="363" cy="725"/>
              <a:chOff x="657" y="3249"/>
              <a:chExt cx="363" cy="725"/>
            </a:xfrm>
          </p:grpSpPr>
          <p:sp>
            <p:nvSpPr>
              <p:cNvPr id="261205" name="Oval 85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61206" name="Line 86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07" name="Line 87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08" name="Line 88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09" name="Line 89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10" name="Line 90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11" name="Line 91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12" name="Line 92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1213" name="Group 93"/>
            <p:cNvGrpSpPr>
              <a:grpSpLocks/>
            </p:cNvGrpSpPr>
            <p:nvPr/>
          </p:nvGrpSpPr>
          <p:grpSpPr bwMode="auto">
            <a:xfrm>
              <a:off x="2877" y="3249"/>
              <a:ext cx="363" cy="725"/>
              <a:chOff x="657" y="3249"/>
              <a:chExt cx="363" cy="725"/>
            </a:xfrm>
          </p:grpSpPr>
          <p:sp>
            <p:nvSpPr>
              <p:cNvPr id="261214" name="Oval 94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61215" name="Line 95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16" name="Line 96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17" name="Line 97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18" name="Line 98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19" name="Line 99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20" name="Line 100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21" name="Line 101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1222" name="Group 102"/>
            <p:cNvGrpSpPr>
              <a:grpSpLocks/>
            </p:cNvGrpSpPr>
            <p:nvPr/>
          </p:nvGrpSpPr>
          <p:grpSpPr bwMode="auto">
            <a:xfrm>
              <a:off x="3194" y="3249"/>
              <a:ext cx="363" cy="725"/>
              <a:chOff x="657" y="3249"/>
              <a:chExt cx="363" cy="725"/>
            </a:xfrm>
          </p:grpSpPr>
          <p:sp>
            <p:nvSpPr>
              <p:cNvPr id="261223" name="Oval 103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1224" name="Line 104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25" name="Line 105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26" name="Line 106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27" name="Line 107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28" name="Line 108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29" name="Line 109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30" name="Line 110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1231" name="Group 111"/>
            <p:cNvGrpSpPr>
              <a:grpSpLocks/>
            </p:cNvGrpSpPr>
            <p:nvPr/>
          </p:nvGrpSpPr>
          <p:grpSpPr bwMode="auto">
            <a:xfrm>
              <a:off x="3511" y="3249"/>
              <a:ext cx="363" cy="725"/>
              <a:chOff x="657" y="3249"/>
              <a:chExt cx="363" cy="725"/>
            </a:xfrm>
          </p:grpSpPr>
          <p:sp>
            <p:nvSpPr>
              <p:cNvPr id="261232" name="Oval 112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61233" name="Line 113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34" name="Line 114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35" name="Line 115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36" name="Line 116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37" name="Line 117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38" name="Line 118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1239" name="Line 119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261240" name="Rectangle 120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6264275" cy="504825"/>
          </a:xfrm>
          <a:noFill/>
          <a:ln/>
        </p:spPr>
        <p:txBody>
          <a:bodyPr/>
          <a:lstStyle/>
          <a:p>
            <a:r>
              <a:rPr lang="ja-JP" altLang="en-US"/>
              <a:t>搬器数</a:t>
            </a:r>
            <a:r>
              <a:rPr lang="ja-JP" altLang="en-US">
                <a:sym typeface="Wingdings" pitchFamily="2" charset="2"/>
              </a:rPr>
              <a:t></a:t>
            </a:r>
            <a:r>
              <a:rPr lang="ja-JP" altLang="en-US"/>
              <a:t>≒</a:t>
            </a:r>
            <a:r>
              <a:rPr lang="en-US" altLang="ja-JP"/>
              <a:t>(</a:t>
            </a:r>
            <a:r>
              <a:rPr lang="ja-JP" altLang="en-US"/>
              <a:t>命令／演算</a:t>
            </a:r>
            <a:r>
              <a:rPr lang="en-US" altLang="ja-JP"/>
              <a:t>)</a:t>
            </a:r>
            <a:r>
              <a:rPr lang="ja-JP" altLang="en-US">
                <a:solidFill>
                  <a:srgbClr val="CC0000"/>
                </a:solidFill>
              </a:rPr>
              <a:t>パイプライン</a:t>
            </a:r>
            <a:endParaRPr lang="ja-JP" altLang="en-US">
              <a:solidFill>
                <a:srgbClr val="CC0000"/>
              </a:solidFill>
              <a:sym typeface="Wingdings" pitchFamily="2" charset="2"/>
            </a:endParaRPr>
          </a:p>
        </p:txBody>
      </p:sp>
      <p:grpSp>
        <p:nvGrpSpPr>
          <p:cNvPr id="261241" name="Group 121"/>
          <p:cNvGrpSpPr>
            <a:grpSpLocks/>
          </p:cNvGrpSpPr>
          <p:nvPr/>
        </p:nvGrpSpPr>
        <p:grpSpPr bwMode="auto">
          <a:xfrm>
            <a:off x="1619250" y="3789363"/>
            <a:ext cx="792163" cy="935037"/>
            <a:chOff x="1020" y="2115"/>
            <a:chExt cx="499" cy="589"/>
          </a:xfrm>
        </p:grpSpPr>
        <p:sp>
          <p:nvSpPr>
            <p:cNvPr id="261242" name="Oval 122"/>
            <p:cNvSpPr>
              <a:spLocks noChangeArrowheads="1"/>
            </p:cNvSpPr>
            <p:nvPr/>
          </p:nvSpPr>
          <p:spPr bwMode="auto">
            <a:xfrm>
              <a:off x="1020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243" name="Line 123"/>
            <p:cNvSpPr>
              <a:spLocks noChangeShapeType="1"/>
            </p:cNvSpPr>
            <p:nvPr/>
          </p:nvSpPr>
          <p:spPr bwMode="auto">
            <a:xfrm>
              <a:off x="1066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44" name="Line 124"/>
            <p:cNvSpPr>
              <a:spLocks noChangeShapeType="1"/>
            </p:cNvSpPr>
            <p:nvPr/>
          </p:nvSpPr>
          <p:spPr bwMode="auto">
            <a:xfrm>
              <a:off x="1066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45" name="Oval 125"/>
            <p:cNvSpPr>
              <a:spLocks noChangeArrowheads="1"/>
            </p:cNvSpPr>
            <p:nvPr/>
          </p:nvSpPr>
          <p:spPr bwMode="auto">
            <a:xfrm>
              <a:off x="1111" y="211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246" name="Line 126"/>
            <p:cNvSpPr>
              <a:spLocks noChangeShapeType="1"/>
            </p:cNvSpPr>
            <p:nvPr/>
          </p:nvSpPr>
          <p:spPr bwMode="auto">
            <a:xfrm flipH="1">
              <a:off x="1156" y="2296"/>
              <a:ext cx="4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47" name="Line 127"/>
            <p:cNvSpPr>
              <a:spLocks noChangeShapeType="1"/>
            </p:cNvSpPr>
            <p:nvPr/>
          </p:nvSpPr>
          <p:spPr bwMode="auto">
            <a:xfrm flipV="1">
              <a:off x="1156" y="2432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48" name="Line 128"/>
            <p:cNvSpPr>
              <a:spLocks noChangeShapeType="1"/>
            </p:cNvSpPr>
            <p:nvPr/>
          </p:nvSpPr>
          <p:spPr bwMode="auto">
            <a:xfrm>
              <a:off x="1338" y="2432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49" name="Line 129"/>
            <p:cNvSpPr>
              <a:spLocks noChangeShapeType="1"/>
            </p:cNvSpPr>
            <p:nvPr/>
          </p:nvSpPr>
          <p:spPr bwMode="auto">
            <a:xfrm flipV="1">
              <a:off x="1247" y="243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50" name="Line 130"/>
            <p:cNvSpPr>
              <a:spLocks noChangeShapeType="1"/>
            </p:cNvSpPr>
            <p:nvPr/>
          </p:nvSpPr>
          <p:spPr bwMode="auto">
            <a:xfrm flipV="1">
              <a:off x="1202" y="2296"/>
              <a:ext cx="18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1251" name="Group 131"/>
          <p:cNvGrpSpPr>
            <a:grpSpLocks/>
          </p:cNvGrpSpPr>
          <p:nvPr/>
        </p:nvGrpSpPr>
        <p:grpSpPr bwMode="auto">
          <a:xfrm>
            <a:off x="2339975" y="3068638"/>
            <a:ext cx="792163" cy="935037"/>
            <a:chOff x="1020" y="2115"/>
            <a:chExt cx="499" cy="589"/>
          </a:xfrm>
        </p:grpSpPr>
        <p:sp>
          <p:nvSpPr>
            <p:cNvPr id="261252" name="Oval 132"/>
            <p:cNvSpPr>
              <a:spLocks noChangeArrowheads="1"/>
            </p:cNvSpPr>
            <p:nvPr/>
          </p:nvSpPr>
          <p:spPr bwMode="auto">
            <a:xfrm>
              <a:off x="1020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253" name="Line 133"/>
            <p:cNvSpPr>
              <a:spLocks noChangeShapeType="1"/>
            </p:cNvSpPr>
            <p:nvPr/>
          </p:nvSpPr>
          <p:spPr bwMode="auto">
            <a:xfrm>
              <a:off x="1066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54" name="Line 134"/>
            <p:cNvSpPr>
              <a:spLocks noChangeShapeType="1"/>
            </p:cNvSpPr>
            <p:nvPr/>
          </p:nvSpPr>
          <p:spPr bwMode="auto">
            <a:xfrm>
              <a:off x="1066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55" name="Oval 135"/>
            <p:cNvSpPr>
              <a:spLocks noChangeArrowheads="1"/>
            </p:cNvSpPr>
            <p:nvPr/>
          </p:nvSpPr>
          <p:spPr bwMode="auto">
            <a:xfrm>
              <a:off x="1111" y="211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256" name="Line 136"/>
            <p:cNvSpPr>
              <a:spLocks noChangeShapeType="1"/>
            </p:cNvSpPr>
            <p:nvPr/>
          </p:nvSpPr>
          <p:spPr bwMode="auto">
            <a:xfrm flipH="1">
              <a:off x="1156" y="2296"/>
              <a:ext cx="4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57" name="Line 137"/>
            <p:cNvSpPr>
              <a:spLocks noChangeShapeType="1"/>
            </p:cNvSpPr>
            <p:nvPr/>
          </p:nvSpPr>
          <p:spPr bwMode="auto">
            <a:xfrm flipV="1">
              <a:off x="1156" y="2432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58" name="Line 138"/>
            <p:cNvSpPr>
              <a:spLocks noChangeShapeType="1"/>
            </p:cNvSpPr>
            <p:nvPr/>
          </p:nvSpPr>
          <p:spPr bwMode="auto">
            <a:xfrm>
              <a:off x="1338" y="2432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59" name="Line 139"/>
            <p:cNvSpPr>
              <a:spLocks noChangeShapeType="1"/>
            </p:cNvSpPr>
            <p:nvPr/>
          </p:nvSpPr>
          <p:spPr bwMode="auto">
            <a:xfrm flipV="1">
              <a:off x="1247" y="243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60" name="Line 140"/>
            <p:cNvSpPr>
              <a:spLocks noChangeShapeType="1"/>
            </p:cNvSpPr>
            <p:nvPr/>
          </p:nvSpPr>
          <p:spPr bwMode="auto">
            <a:xfrm flipV="1">
              <a:off x="1202" y="2296"/>
              <a:ext cx="18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1261" name="Group 141"/>
          <p:cNvGrpSpPr>
            <a:grpSpLocks/>
          </p:cNvGrpSpPr>
          <p:nvPr/>
        </p:nvGrpSpPr>
        <p:grpSpPr bwMode="auto">
          <a:xfrm>
            <a:off x="3059113" y="2349500"/>
            <a:ext cx="792162" cy="935038"/>
            <a:chOff x="1020" y="2115"/>
            <a:chExt cx="499" cy="589"/>
          </a:xfrm>
        </p:grpSpPr>
        <p:sp>
          <p:nvSpPr>
            <p:cNvPr id="261262" name="Oval 142"/>
            <p:cNvSpPr>
              <a:spLocks noChangeArrowheads="1"/>
            </p:cNvSpPr>
            <p:nvPr/>
          </p:nvSpPr>
          <p:spPr bwMode="auto">
            <a:xfrm>
              <a:off x="1020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263" name="Line 143"/>
            <p:cNvSpPr>
              <a:spLocks noChangeShapeType="1"/>
            </p:cNvSpPr>
            <p:nvPr/>
          </p:nvSpPr>
          <p:spPr bwMode="auto">
            <a:xfrm>
              <a:off x="1066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64" name="Line 144"/>
            <p:cNvSpPr>
              <a:spLocks noChangeShapeType="1"/>
            </p:cNvSpPr>
            <p:nvPr/>
          </p:nvSpPr>
          <p:spPr bwMode="auto">
            <a:xfrm>
              <a:off x="1066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65" name="Oval 145"/>
            <p:cNvSpPr>
              <a:spLocks noChangeArrowheads="1"/>
            </p:cNvSpPr>
            <p:nvPr/>
          </p:nvSpPr>
          <p:spPr bwMode="auto">
            <a:xfrm>
              <a:off x="1111" y="211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266" name="Line 146"/>
            <p:cNvSpPr>
              <a:spLocks noChangeShapeType="1"/>
            </p:cNvSpPr>
            <p:nvPr/>
          </p:nvSpPr>
          <p:spPr bwMode="auto">
            <a:xfrm flipH="1">
              <a:off x="1156" y="2296"/>
              <a:ext cx="4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67" name="Line 147"/>
            <p:cNvSpPr>
              <a:spLocks noChangeShapeType="1"/>
            </p:cNvSpPr>
            <p:nvPr/>
          </p:nvSpPr>
          <p:spPr bwMode="auto">
            <a:xfrm flipV="1">
              <a:off x="1156" y="2432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68" name="Line 148"/>
            <p:cNvSpPr>
              <a:spLocks noChangeShapeType="1"/>
            </p:cNvSpPr>
            <p:nvPr/>
          </p:nvSpPr>
          <p:spPr bwMode="auto">
            <a:xfrm>
              <a:off x="1338" y="2432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69" name="Line 149"/>
            <p:cNvSpPr>
              <a:spLocks noChangeShapeType="1"/>
            </p:cNvSpPr>
            <p:nvPr/>
          </p:nvSpPr>
          <p:spPr bwMode="auto">
            <a:xfrm flipV="1">
              <a:off x="1247" y="243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70" name="Line 150"/>
            <p:cNvSpPr>
              <a:spLocks noChangeShapeType="1"/>
            </p:cNvSpPr>
            <p:nvPr/>
          </p:nvSpPr>
          <p:spPr bwMode="auto">
            <a:xfrm flipV="1">
              <a:off x="1202" y="2296"/>
              <a:ext cx="18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1271" name="Group 151"/>
          <p:cNvGrpSpPr>
            <a:grpSpLocks/>
          </p:cNvGrpSpPr>
          <p:nvPr/>
        </p:nvGrpSpPr>
        <p:grpSpPr bwMode="auto">
          <a:xfrm>
            <a:off x="1260475" y="4149725"/>
            <a:ext cx="792163" cy="935038"/>
            <a:chOff x="1020" y="2115"/>
            <a:chExt cx="499" cy="589"/>
          </a:xfrm>
        </p:grpSpPr>
        <p:sp>
          <p:nvSpPr>
            <p:cNvPr id="261272" name="Oval 152"/>
            <p:cNvSpPr>
              <a:spLocks noChangeArrowheads="1"/>
            </p:cNvSpPr>
            <p:nvPr/>
          </p:nvSpPr>
          <p:spPr bwMode="auto">
            <a:xfrm>
              <a:off x="1020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273" name="Line 153"/>
            <p:cNvSpPr>
              <a:spLocks noChangeShapeType="1"/>
            </p:cNvSpPr>
            <p:nvPr/>
          </p:nvSpPr>
          <p:spPr bwMode="auto">
            <a:xfrm>
              <a:off x="1066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74" name="Line 154"/>
            <p:cNvSpPr>
              <a:spLocks noChangeShapeType="1"/>
            </p:cNvSpPr>
            <p:nvPr/>
          </p:nvSpPr>
          <p:spPr bwMode="auto">
            <a:xfrm>
              <a:off x="1066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75" name="Oval 155"/>
            <p:cNvSpPr>
              <a:spLocks noChangeArrowheads="1"/>
            </p:cNvSpPr>
            <p:nvPr/>
          </p:nvSpPr>
          <p:spPr bwMode="auto">
            <a:xfrm>
              <a:off x="1111" y="211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276" name="Line 156"/>
            <p:cNvSpPr>
              <a:spLocks noChangeShapeType="1"/>
            </p:cNvSpPr>
            <p:nvPr/>
          </p:nvSpPr>
          <p:spPr bwMode="auto">
            <a:xfrm flipH="1">
              <a:off x="1156" y="2296"/>
              <a:ext cx="4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77" name="Line 157"/>
            <p:cNvSpPr>
              <a:spLocks noChangeShapeType="1"/>
            </p:cNvSpPr>
            <p:nvPr/>
          </p:nvSpPr>
          <p:spPr bwMode="auto">
            <a:xfrm flipV="1">
              <a:off x="1156" y="2432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78" name="Line 158"/>
            <p:cNvSpPr>
              <a:spLocks noChangeShapeType="1"/>
            </p:cNvSpPr>
            <p:nvPr/>
          </p:nvSpPr>
          <p:spPr bwMode="auto">
            <a:xfrm>
              <a:off x="1338" y="2432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79" name="Line 159"/>
            <p:cNvSpPr>
              <a:spLocks noChangeShapeType="1"/>
            </p:cNvSpPr>
            <p:nvPr/>
          </p:nvSpPr>
          <p:spPr bwMode="auto">
            <a:xfrm flipV="1">
              <a:off x="1247" y="243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80" name="Line 160"/>
            <p:cNvSpPr>
              <a:spLocks noChangeShapeType="1"/>
            </p:cNvSpPr>
            <p:nvPr/>
          </p:nvSpPr>
          <p:spPr bwMode="auto">
            <a:xfrm flipV="1">
              <a:off x="1202" y="2296"/>
              <a:ext cx="18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1281" name="Group 161"/>
          <p:cNvGrpSpPr>
            <a:grpSpLocks/>
          </p:cNvGrpSpPr>
          <p:nvPr/>
        </p:nvGrpSpPr>
        <p:grpSpPr bwMode="auto">
          <a:xfrm>
            <a:off x="1979613" y="3429000"/>
            <a:ext cx="792162" cy="935038"/>
            <a:chOff x="1020" y="2115"/>
            <a:chExt cx="499" cy="589"/>
          </a:xfrm>
        </p:grpSpPr>
        <p:sp>
          <p:nvSpPr>
            <p:cNvPr id="261282" name="Oval 162"/>
            <p:cNvSpPr>
              <a:spLocks noChangeArrowheads="1"/>
            </p:cNvSpPr>
            <p:nvPr/>
          </p:nvSpPr>
          <p:spPr bwMode="auto">
            <a:xfrm>
              <a:off x="1020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283" name="Line 163"/>
            <p:cNvSpPr>
              <a:spLocks noChangeShapeType="1"/>
            </p:cNvSpPr>
            <p:nvPr/>
          </p:nvSpPr>
          <p:spPr bwMode="auto">
            <a:xfrm>
              <a:off x="1066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84" name="Line 164"/>
            <p:cNvSpPr>
              <a:spLocks noChangeShapeType="1"/>
            </p:cNvSpPr>
            <p:nvPr/>
          </p:nvSpPr>
          <p:spPr bwMode="auto">
            <a:xfrm>
              <a:off x="1066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85" name="Oval 165"/>
            <p:cNvSpPr>
              <a:spLocks noChangeArrowheads="1"/>
            </p:cNvSpPr>
            <p:nvPr/>
          </p:nvSpPr>
          <p:spPr bwMode="auto">
            <a:xfrm>
              <a:off x="1111" y="211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286" name="Line 166"/>
            <p:cNvSpPr>
              <a:spLocks noChangeShapeType="1"/>
            </p:cNvSpPr>
            <p:nvPr/>
          </p:nvSpPr>
          <p:spPr bwMode="auto">
            <a:xfrm flipH="1">
              <a:off x="1156" y="2296"/>
              <a:ext cx="4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87" name="Line 167"/>
            <p:cNvSpPr>
              <a:spLocks noChangeShapeType="1"/>
            </p:cNvSpPr>
            <p:nvPr/>
          </p:nvSpPr>
          <p:spPr bwMode="auto">
            <a:xfrm flipV="1">
              <a:off x="1156" y="2432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88" name="Line 168"/>
            <p:cNvSpPr>
              <a:spLocks noChangeShapeType="1"/>
            </p:cNvSpPr>
            <p:nvPr/>
          </p:nvSpPr>
          <p:spPr bwMode="auto">
            <a:xfrm>
              <a:off x="1338" y="2432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89" name="Line 169"/>
            <p:cNvSpPr>
              <a:spLocks noChangeShapeType="1"/>
            </p:cNvSpPr>
            <p:nvPr/>
          </p:nvSpPr>
          <p:spPr bwMode="auto">
            <a:xfrm flipV="1">
              <a:off x="1247" y="243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90" name="Line 170"/>
            <p:cNvSpPr>
              <a:spLocks noChangeShapeType="1"/>
            </p:cNvSpPr>
            <p:nvPr/>
          </p:nvSpPr>
          <p:spPr bwMode="auto">
            <a:xfrm flipV="1">
              <a:off x="1202" y="2296"/>
              <a:ext cx="18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1291" name="Group 171"/>
          <p:cNvGrpSpPr>
            <a:grpSpLocks/>
          </p:cNvGrpSpPr>
          <p:nvPr/>
        </p:nvGrpSpPr>
        <p:grpSpPr bwMode="auto">
          <a:xfrm>
            <a:off x="2700338" y="2708275"/>
            <a:ext cx="792162" cy="935038"/>
            <a:chOff x="1020" y="2115"/>
            <a:chExt cx="499" cy="589"/>
          </a:xfrm>
        </p:grpSpPr>
        <p:sp>
          <p:nvSpPr>
            <p:cNvPr id="261292" name="Oval 172"/>
            <p:cNvSpPr>
              <a:spLocks noChangeArrowheads="1"/>
            </p:cNvSpPr>
            <p:nvPr/>
          </p:nvSpPr>
          <p:spPr bwMode="auto">
            <a:xfrm>
              <a:off x="1020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293" name="Line 173"/>
            <p:cNvSpPr>
              <a:spLocks noChangeShapeType="1"/>
            </p:cNvSpPr>
            <p:nvPr/>
          </p:nvSpPr>
          <p:spPr bwMode="auto">
            <a:xfrm>
              <a:off x="1066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94" name="Line 174"/>
            <p:cNvSpPr>
              <a:spLocks noChangeShapeType="1"/>
            </p:cNvSpPr>
            <p:nvPr/>
          </p:nvSpPr>
          <p:spPr bwMode="auto">
            <a:xfrm>
              <a:off x="1066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95" name="Oval 175"/>
            <p:cNvSpPr>
              <a:spLocks noChangeArrowheads="1"/>
            </p:cNvSpPr>
            <p:nvPr/>
          </p:nvSpPr>
          <p:spPr bwMode="auto">
            <a:xfrm>
              <a:off x="1111" y="211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296" name="Line 176"/>
            <p:cNvSpPr>
              <a:spLocks noChangeShapeType="1"/>
            </p:cNvSpPr>
            <p:nvPr/>
          </p:nvSpPr>
          <p:spPr bwMode="auto">
            <a:xfrm flipH="1">
              <a:off x="1156" y="2296"/>
              <a:ext cx="4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97" name="Line 177"/>
            <p:cNvSpPr>
              <a:spLocks noChangeShapeType="1"/>
            </p:cNvSpPr>
            <p:nvPr/>
          </p:nvSpPr>
          <p:spPr bwMode="auto">
            <a:xfrm flipV="1">
              <a:off x="1156" y="2432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98" name="Line 178"/>
            <p:cNvSpPr>
              <a:spLocks noChangeShapeType="1"/>
            </p:cNvSpPr>
            <p:nvPr/>
          </p:nvSpPr>
          <p:spPr bwMode="auto">
            <a:xfrm>
              <a:off x="1338" y="2432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299" name="Line 179"/>
            <p:cNvSpPr>
              <a:spLocks noChangeShapeType="1"/>
            </p:cNvSpPr>
            <p:nvPr/>
          </p:nvSpPr>
          <p:spPr bwMode="auto">
            <a:xfrm flipV="1">
              <a:off x="1247" y="243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00" name="Line 180"/>
            <p:cNvSpPr>
              <a:spLocks noChangeShapeType="1"/>
            </p:cNvSpPr>
            <p:nvPr/>
          </p:nvSpPr>
          <p:spPr bwMode="auto">
            <a:xfrm flipV="1">
              <a:off x="1202" y="2296"/>
              <a:ext cx="18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1301" name="Group 181"/>
          <p:cNvGrpSpPr>
            <a:grpSpLocks/>
          </p:cNvGrpSpPr>
          <p:nvPr/>
        </p:nvGrpSpPr>
        <p:grpSpPr bwMode="auto">
          <a:xfrm>
            <a:off x="3419475" y="1989138"/>
            <a:ext cx="792163" cy="935037"/>
            <a:chOff x="1020" y="2115"/>
            <a:chExt cx="499" cy="589"/>
          </a:xfrm>
        </p:grpSpPr>
        <p:sp>
          <p:nvSpPr>
            <p:cNvPr id="261302" name="Oval 182"/>
            <p:cNvSpPr>
              <a:spLocks noChangeArrowheads="1"/>
            </p:cNvSpPr>
            <p:nvPr/>
          </p:nvSpPr>
          <p:spPr bwMode="auto">
            <a:xfrm>
              <a:off x="1020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303" name="Line 183"/>
            <p:cNvSpPr>
              <a:spLocks noChangeShapeType="1"/>
            </p:cNvSpPr>
            <p:nvPr/>
          </p:nvSpPr>
          <p:spPr bwMode="auto">
            <a:xfrm>
              <a:off x="1066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04" name="Line 184"/>
            <p:cNvSpPr>
              <a:spLocks noChangeShapeType="1"/>
            </p:cNvSpPr>
            <p:nvPr/>
          </p:nvSpPr>
          <p:spPr bwMode="auto">
            <a:xfrm>
              <a:off x="1066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05" name="Oval 185"/>
            <p:cNvSpPr>
              <a:spLocks noChangeArrowheads="1"/>
            </p:cNvSpPr>
            <p:nvPr/>
          </p:nvSpPr>
          <p:spPr bwMode="auto">
            <a:xfrm>
              <a:off x="1111" y="211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306" name="Line 186"/>
            <p:cNvSpPr>
              <a:spLocks noChangeShapeType="1"/>
            </p:cNvSpPr>
            <p:nvPr/>
          </p:nvSpPr>
          <p:spPr bwMode="auto">
            <a:xfrm flipH="1">
              <a:off x="1156" y="2296"/>
              <a:ext cx="4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07" name="Line 187"/>
            <p:cNvSpPr>
              <a:spLocks noChangeShapeType="1"/>
            </p:cNvSpPr>
            <p:nvPr/>
          </p:nvSpPr>
          <p:spPr bwMode="auto">
            <a:xfrm flipV="1">
              <a:off x="1156" y="2432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08" name="Line 188"/>
            <p:cNvSpPr>
              <a:spLocks noChangeShapeType="1"/>
            </p:cNvSpPr>
            <p:nvPr/>
          </p:nvSpPr>
          <p:spPr bwMode="auto">
            <a:xfrm>
              <a:off x="1338" y="2432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09" name="Line 189"/>
            <p:cNvSpPr>
              <a:spLocks noChangeShapeType="1"/>
            </p:cNvSpPr>
            <p:nvPr/>
          </p:nvSpPr>
          <p:spPr bwMode="auto">
            <a:xfrm flipV="1">
              <a:off x="1247" y="243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10" name="Line 190"/>
            <p:cNvSpPr>
              <a:spLocks noChangeShapeType="1"/>
            </p:cNvSpPr>
            <p:nvPr/>
          </p:nvSpPr>
          <p:spPr bwMode="auto">
            <a:xfrm flipV="1">
              <a:off x="1202" y="2296"/>
              <a:ext cx="18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1311" name="Group 191"/>
          <p:cNvGrpSpPr>
            <a:grpSpLocks/>
          </p:cNvGrpSpPr>
          <p:nvPr/>
        </p:nvGrpSpPr>
        <p:grpSpPr bwMode="auto">
          <a:xfrm flipH="1">
            <a:off x="4283075" y="1414463"/>
            <a:ext cx="576263" cy="1150937"/>
            <a:chOff x="657" y="3249"/>
            <a:chExt cx="363" cy="725"/>
          </a:xfrm>
        </p:grpSpPr>
        <p:sp>
          <p:nvSpPr>
            <p:cNvPr id="261312" name="Oval 192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313" name="Line 193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14" name="Line 194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15" name="Line 195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16" name="Line 196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17" name="Line 197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18" name="Line 198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19" name="Line 199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1320" name="Group 200"/>
          <p:cNvGrpSpPr>
            <a:grpSpLocks/>
          </p:cNvGrpSpPr>
          <p:nvPr/>
        </p:nvGrpSpPr>
        <p:grpSpPr bwMode="auto">
          <a:xfrm>
            <a:off x="4500563" y="1052513"/>
            <a:ext cx="4392612" cy="5472112"/>
            <a:chOff x="2835" y="663"/>
            <a:chExt cx="2767" cy="3447"/>
          </a:xfrm>
        </p:grpSpPr>
        <p:sp>
          <p:nvSpPr>
            <p:cNvPr id="261321" name="Rectangle 201"/>
            <p:cNvSpPr>
              <a:spLocks noChangeArrowheads="1"/>
            </p:cNvSpPr>
            <p:nvPr/>
          </p:nvSpPr>
          <p:spPr bwMode="auto">
            <a:xfrm>
              <a:off x="3560" y="1298"/>
              <a:ext cx="1361" cy="182"/>
            </a:xfrm>
            <a:prstGeom prst="rect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322" name="Rectangle 202"/>
            <p:cNvSpPr>
              <a:spLocks noChangeArrowheads="1"/>
            </p:cNvSpPr>
            <p:nvPr/>
          </p:nvSpPr>
          <p:spPr bwMode="auto">
            <a:xfrm>
              <a:off x="3560" y="1524"/>
              <a:ext cx="1361" cy="18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323" name="Rectangle 203"/>
            <p:cNvSpPr>
              <a:spLocks noChangeArrowheads="1"/>
            </p:cNvSpPr>
            <p:nvPr/>
          </p:nvSpPr>
          <p:spPr bwMode="auto">
            <a:xfrm>
              <a:off x="3560" y="1751"/>
              <a:ext cx="1361" cy="18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324" name="Rectangle 204"/>
            <p:cNvSpPr>
              <a:spLocks noChangeArrowheads="1"/>
            </p:cNvSpPr>
            <p:nvPr/>
          </p:nvSpPr>
          <p:spPr bwMode="auto">
            <a:xfrm>
              <a:off x="3560" y="1978"/>
              <a:ext cx="1361" cy="182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325" name="Rectangle 205"/>
            <p:cNvSpPr>
              <a:spLocks noChangeArrowheads="1"/>
            </p:cNvSpPr>
            <p:nvPr/>
          </p:nvSpPr>
          <p:spPr bwMode="auto">
            <a:xfrm>
              <a:off x="3560" y="2205"/>
              <a:ext cx="1361" cy="182"/>
            </a:xfrm>
            <a:prstGeom prst="rect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1326" name="Rectangle 206"/>
            <p:cNvSpPr>
              <a:spLocks noChangeArrowheads="1"/>
            </p:cNvSpPr>
            <p:nvPr/>
          </p:nvSpPr>
          <p:spPr bwMode="auto">
            <a:xfrm>
              <a:off x="2835" y="663"/>
              <a:ext cx="2767" cy="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342900" indent="-342900">
                <a:lnSpc>
                  <a:spcPct val="100000"/>
                </a:lnSpc>
                <a:buClr>
                  <a:schemeClr val="folHlink"/>
                </a:buClr>
                <a:buSzPct val="60000"/>
              </a:pPr>
              <a:endParaRPr lang="en-US" altLang="ja-JP" sz="2800">
                <a:sym typeface="Wingdings" pitchFamily="2" charset="2"/>
              </a:endParaRPr>
            </a:p>
            <a:p>
              <a:pPr marL="742950" lvl="1" indent="-285750">
                <a:lnSpc>
                  <a:spcPct val="100000"/>
                </a:lnSpc>
                <a:buClr>
                  <a:srgbClr val="CC0000"/>
                </a:buClr>
                <a:buSzPct val="55000"/>
              </a:pPr>
              <a:r>
                <a:rPr lang="en-US" altLang="ja-JP">
                  <a:sym typeface="Wingdings" pitchFamily="2" charset="2"/>
                </a:rPr>
                <a:t>z=x+y (</a:t>
              </a:r>
              <a:r>
                <a:rPr lang="ja-JP" altLang="en-US">
                  <a:sym typeface="Wingdings" pitchFamily="2" charset="2"/>
                </a:rPr>
                <a:t>加算命令</a:t>
              </a:r>
              <a:r>
                <a:rPr lang="en-US" altLang="ja-JP">
                  <a:sym typeface="Wingdings" pitchFamily="2" charset="2"/>
                </a:rPr>
                <a:t>) </a:t>
              </a:r>
              <a:r>
                <a:rPr lang="ja-JP" altLang="en-US">
                  <a:sym typeface="Wingdings" pitchFamily="2" charset="2"/>
                </a:rPr>
                <a:t>の手順</a:t>
              </a:r>
            </a:p>
            <a:p>
              <a:pPr marL="1143000" lvl="2" indent="-228600">
                <a:lnSpc>
                  <a:spcPct val="100000"/>
                </a:lnSpc>
              </a:pPr>
              <a:r>
                <a:rPr lang="ja-JP" altLang="en-US" sz="2000">
                  <a:sym typeface="Wingdings" pitchFamily="2" charset="2"/>
                </a:rPr>
                <a:t>命令を取ってくる</a:t>
              </a:r>
            </a:p>
            <a:p>
              <a:pPr marL="1143000" lvl="2" indent="-228600">
                <a:lnSpc>
                  <a:spcPct val="100000"/>
                </a:lnSpc>
              </a:pPr>
              <a:r>
                <a:rPr lang="ja-JP" altLang="en-US" sz="2000">
                  <a:sym typeface="Wingdings" pitchFamily="2" charset="2"/>
                </a:rPr>
                <a:t>加算だと判る</a:t>
              </a:r>
            </a:p>
            <a:p>
              <a:pPr marL="1143000" lvl="2" indent="-228600">
                <a:lnSpc>
                  <a:spcPct val="100000"/>
                </a:lnSpc>
              </a:pPr>
              <a:r>
                <a:rPr lang="en-US" altLang="ja-JP" sz="2000">
                  <a:sym typeface="Wingdings" pitchFamily="2" charset="2"/>
                </a:rPr>
                <a:t>x </a:t>
              </a:r>
              <a:r>
                <a:rPr lang="ja-JP" altLang="en-US" sz="2000">
                  <a:sym typeface="Wingdings" pitchFamily="2" charset="2"/>
                </a:rPr>
                <a:t>と </a:t>
              </a:r>
              <a:r>
                <a:rPr lang="en-US" altLang="ja-JP" sz="2000">
                  <a:sym typeface="Wingdings" pitchFamily="2" charset="2"/>
                </a:rPr>
                <a:t>y </a:t>
              </a:r>
              <a:r>
                <a:rPr lang="ja-JP" altLang="en-US" sz="2000">
                  <a:sym typeface="Wingdings" pitchFamily="2" charset="2"/>
                </a:rPr>
                <a:t>を取ってくる</a:t>
              </a:r>
            </a:p>
            <a:p>
              <a:pPr marL="1143000" lvl="2" indent="-228600">
                <a:lnSpc>
                  <a:spcPct val="100000"/>
                </a:lnSpc>
              </a:pPr>
              <a:r>
                <a:rPr lang="ja-JP" altLang="en-US" sz="2000">
                  <a:sym typeface="Wingdings" pitchFamily="2" charset="2"/>
                </a:rPr>
                <a:t>加算をする</a:t>
              </a:r>
            </a:p>
            <a:p>
              <a:pPr marL="1143000" lvl="2" indent="-228600">
                <a:lnSpc>
                  <a:spcPct val="100000"/>
                </a:lnSpc>
              </a:pPr>
              <a:r>
                <a:rPr lang="ja-JP" altLang="en-US" sz="2000">
                  <a:sym typeface="Wingdings" pitchFamily="2" charset="2"/>
                </a:rPr>
                <a:t>結果を </a:t>
              </a:r>
              <a:r>
                <a:rPr lang="en-US" altLang="ja-JP" sz="2000">
                  <a:sym typeface="Wingdings" pitchFamily="2" charset="2"/>
                </a:rPr>
                <a:t>z </a:t>
              </a:r>
              <a:r>
                <a:rPr lang="ja-JP" altLang="en-US" sz="2000">
                  <a:sym typeface="Wingdings" pitchFamily="2" charset="2"/>
                </a:rPr>
                <a:t>に入れる</a:t>
              </a:r>
            </a:p>
            <a:p>
              <a:pPr marL="742950" lvl="1" indent="-285750">
                <a:lnSpc>
                  <a:spcPct val="100000"/>
                </a:lnSpc>
                <a:buClr>
                  <a:srgbClr val="CC0000"/>
                </a:buClr>
                <a:buSzPct val="55000"/>
              </a:pPr>
              <a:r>
                <a:rPr lang="ja-JP" altLang="en-US">
                  <a:sym typeface="Wingdings" pitchFamily="2" charset="2"/>
                </a:rPr>
                <a:t>これを</a:t>
              </a:r>
              <a:r>
                <a:rPr lang="en-US" altLang="ja-JP">
                  <a:sym typeface="Wingdings" pitchFamily="2" charset="2"/>
                </a:rPr>
                <a:t>1</a:t>
              </a:r>
              <a:r>
                <a:rPr lang="ja-JP" altLang="en-US">
                  <a:sym typeface="Wingdings" pitchFamily="2" charset="2"/>
                </a:rPr>
                <a:t>つずつずらして行う</a:t>
              </a:r>
            </a:p>
          </p:txBody>
        </p:sp>
        <p:grpSp>
          <p:nvGrpSpPr>
            <p:cNvPr id="261327" name="Group 207"/>
            <p:cNvGrpSpPr>
              <a:grpSpLocks/>
            </p:cNvGrpSpPr>
            <p:nvPr/>
          </p:nvGrpSpPr>
          <p:grpSpPr bwMode="auto">
            <a:xfrm>
              <a:off x="3611" y="2842"/>
              <a:ext cx="905" cy="182"/>
              <a:chOff x="3334" y="2704"/>
              <a:chExt cx="905" cy="182"/>
            </a:xfrm>
          </p:grpSpPr>
          <p:sp>
            <p:nvSpPr>
              <p:cNvPr id="261328" name="Rectangle 208"/>
              <p:cNvSpPr>
                <a:spLocks noChangeArrowheads="1"/>
              </p:cNvSpPr>
              <p:nvPr/>
            </p:nvSpPr>
            <p:spPr bwMode="auto">
              <a:xfrm>
                <a:off x="3334" y="2704"/>
                <a:ext cx="181" cy="18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29" name="Rectangle 209"/>
              <p:cNvSpPr>
                <a:spLocks noChangeArrowheads="1"/>
              </p:cNvSpPr>
              <p:nvPr/>
            </p:nvSpPr>
            <p:spPr bwMode="auto">
              <a:xfrm>
                <a:off x="3515" y="2704"/>
                <a:ext cx="181" cy="182"/>
              </a:xfrm>
              <a:prstGeom prst="rect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30" name="Rectangle 210"/>
              <p:cNvSpPr>
                <a:spLocks noChangeArrowheads="1"/>
              </p:cNvSpPr>
              <p:nvPr/>
            </p:nvSpPr>
            <p:spPr bwMode="auto">
              <a:xfrm>
                <a:off x="3696" y="2704"/>
                <a:ext cx="181" cy="18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31" name="Rectangle 211"/>
              <p:cNvSpPr>
                <a:spLocks noChangeArrowheads="1"/>
              </p:cNvSpPr>
              <p:nvPr/>
            </p:nvSpPr>
            <p:spPr bwMode="auto">
              <a:xfrm>
                <a:off x="3877" y="2704"/>
                <a:ext cx="181" cy="18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32" name="Rectangle 212"/>
              <p:cNvSpPr>
                <a:spLocks noChangeArrowheads="1"/>
              </p:cNvSpPr>
              <p:nvPr/>
            </p:nvSpPr>
            <p:spPr bwMode="auto">
              <a:xfrm>
                <a:off x="4058" y="2704"/>
                <a:ext cx="181" cy="182"/>
              </a:xfrm>
              <a:prstGeom prst="rect">
                <a:avLst/>
              </a:prstGeom>
              <a:solidFill>
                <a:srgbClr val="CC66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61333" name="Group 213"/>
            <p:cNvGrpSpPr>
              <a:grpSpLocks/>
            </p:cNvGrpSpPr>
            <p:nvPr/>
          </p:nvGrpSpPr>
          <p:grpSpPr bwMode="auto">
            <a:xfrm>
              <a:off x="3792" y="3023"/>
              <a:ext cx="905" cy="182"/>
              <a:chOff x="3334" y="2704"/>
              <a:chExt cx="905" cy="182"/>
            </a:xfrm>
          </p:grpSpPr>
          <p:sp>
            <p:nvSpPr>
              <p:cNvPr id="261334" name="Rectangle 214"/>
              <p:cNvSpPr>
                <a:spLocks noChangeArrowheads="1"/>
              </p:cNvSpPr>
              <p:nvPr/>
            </p:nvSpPr>
            <p:spPr bwMode="auto">
              <a:xfrm>
                <a:off x="3334" y="2704"/>
                <a:ext cx="181" cy="18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35" name="Rectangle 215"/>
              <p:cNvSpPr>
                <a:spLocks noChangeArrowheads="1"/>
              </p:cNvSpPr>
              <p:nvPr/>
            </p:nvSpPr>
            <p:spPr bwMode="auto">
              <a:xfrm>
                <a:off x="3515" y="2704"/>
                <a:ext cx="181" cy="182"/>
              </a:xfrm>
              <a:prstGeom prst="rect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36" name="Rectangle 216"/>
              <p:cNvSpPr>
                <a:spLocks noChangeArrowheads="1"/>
              </p:cNvSpPr>
              <p:nvPr/>
            </p:nvSpPr>
            <p:spPr bwMode="auto">
              <a:xfrm>
                <a:off x="3696" y="2704"/>
                <a:ext cx="181" cy="18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37" name="Rectangle 217"/>
              <p:cNvSpPr>
                <a:spLocks noChangeArrowheads="1"/>
              </p:cNvSpPr>
              <p:nvPr/>
            </p:nvSpPr>
            <p:spPr bwMode="auto">
              <a:xfrm>
                <a:off x="3877" y="2704"/>
                <a:ext cx="181" cy="18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38" name="Rectangle 218"/>
              <p:cNvSpPr>
                <a:spLocks noChangeArrowheads="1"/>
              </p:cNvSpPr>
              <p:nvPr/>
            </p:nvSpPr>
            <p:spPr bwMode="auto">
              <a:xfrm>
                <a:off x="4058" y="2704"/>
                <a:ext cx="181" cy="182"/>
              </a:xfrm>
              <a:prstGeom prst="rect">
                <a:avLst/>
              </a:prstGeom>
              <a:solidFill>
                <a:srgbClr val="CC66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61339" name="Group 219"/>
            <p:cNvGrpSpPr>
              <a:grpSpLocks/>
            </p:cNvGrpSpPr>
            <p:nvPr/>
          </p:nvGrpSpPr>
          <p:grpSpPr bwMode="auto">
            <a:xfrm>
              <a:off x="3973" y="3204"/>
              <a:ext cx="905" cy="182"/>
              <a:chOff x="3334" y="2704"/>
              <a:chExt cx="905" cy="182"/>
            </a:xfrm>
          </p:grpSpPr>
          <p:sp>
            <p:nvSpPr>
              <p:cNvPr id="261340" name="Rectangle 220"/>
              <p:cNvSpPr>
                <a:spLocks noChangeArrowheads="1"/>
              </p:cNvSpPr>
              <p:nvPr/>
            </p:nvSpPr>
            <p:spPr bwMode="auto">
              <a:xfrm>
                <a:off x="3334" y="2704"/>
                <a:ext cx="181" cy="18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41" name="Rectangle 221"/>
              <p:cNvSpPr>
                <a:spLocks noChangeArrowheads="1"/>
              </p:cNvSpPr>
              <p:nvPr/>
            </p:nvSpPr>
            <p:spPr bwMode="auto">
              <a:xfrm>
                <a:off x="3515" y="2704"/>
                <a:ext cx="181" cy="182"/>
              </a:xfrm>
              <a:prstGeom prst="rect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42" name="Rectangle 222"/>
              <p:cNvSpPr>
                <a:spLocks noChangeArrowheads="1"/>
              </p:cNvSpPr>
              <p:nvPr/>
            </p:nvSpPr>
            <p:spPr bwMode="auto">
              <a:xfrm>
                <a:off x="3696" y="2704"/>
                <a:ext cx="181" cy="18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43" name="Rectangle 223"/>
              <p:cNvSpPr>
                <a:spLocks noChangeArrowheads="1"/>
              </p:cNvSpPr>
              <p:nvPr/>
            </p:nvSpPr>
            <p:spPr bwMode="auto">
              <a:xfrm>
                <a:off x="3877" y="2704"/>
                <a:ext cx="181" cy="18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44" name="Rectangle 224"/>
              <p:cNvSpPr>
                <a:spLocks noChangeArrowheads="1"/>
              </p:cNvSpPr>
              <p:nvPr/>
            </p:nvSpPr>
            <p:spPr bwMode="auto">
              <a:xfrm>
                <a:off x="4058" y="2704"/>
                <a:ext cx="181" cy="182"/>
              </a:xfrm>
              <a:prstGeom prst="rect">
                <a:avLst/>
              </a:prstGeom>
              <a:solidFill>
                <a:srgbClr val="CC66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61345" name="Group 225"/>
            <p:cNvGrpSpPr>
              <a:grpSpLocks/>
            </p:cNvGrpSpPr>
            <p:nvPr/>
          </p:nvGrpSpPr>
          <p:grpSpPr bwMode="auto">
            <a:xfrm>
              <a:off x="4154" y="3385"/>
              <a:ext cx="905" cy="182"/>
              <a:chOff x="3334" y="2704"/>
              <a:chExt cx="905" cy="182"/>
            </a:xfrm>
          </p:grpSpPr>
          <p:sp>
            <p:nvSpPr>
              <p:cNvPr id="261346" name="Rectangle 226"/>
              <p:cNvSpPr>
                <a:spLocks noChangeArrowheads="1"/>
              </p:cNvSpPr>
              <p:nvPr/>
            </p:nvSpPr>
            <p:spPr bwMode="auto">
              <a:xfrm>
                <a:off x="3334" y="2704"/>
                <a:ext cx="181" cy="18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47" name="Rectangle 227"/>
              <p:cNvSpPr>
                <a:spLocks noChangeArrowheads="1"/>
              </p:cNvSpPr>
              <p:nvPr/>
            </p:nvSpPr>
            <p:spPr bwMode="auto">
              <a:xfrm>
                <a:off x="3515" y="2704"/>
                <a:ext cx="181" cy="182"/>
              </a:xfrm>
              <a:prstGeom prst="rect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48" name="Rectangle 228"/>
              <p:cNvSpPr>
                <a:spLocks noChangeArrowheads="1"/>
              </p:cNvSpPr>
              <p:nvPr/>
            </p:nvSpPr>
            <p:spPr bwMode="auto">
              <a:xfrm>
                <a:off x="3696" y="2704"/>
                <a:ext cx="181" cy="18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49" name="Rectangle 229"/>
              <p:cNvSpPr>
                <a:spLocks noChangeArrowheads="1"/>
              </p:cNvSpPr>
              <p:nvPr/>
            </p:nvSpPr>
            <p:spPr bwMode="auto">
              <a:xfrm>
                <a:off x="3877" y="2704"/>
                <a:ext cx="181" cy="18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50" name="Rectangle 230"/>
              <p:cNvSpPr>
                <a:spLocks noChangeArrowheads="1"/>
              </p:cNvSpPr>
              <p:nvPr/>
            </p:nvSpPr>
            <p:spPr bwMode="auto">
              <a:xfrm>
                <a:off x="4058" y="2704"/>
                <a:ext cx="181" cy="182"/>
              </a:xfrm>
              <a:prstGeom prst="rect">
                <a:avLst/>
              </a:prstGeom>
              <a:solidFill>
                <a:srgbClr val="CC66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61351" name="Group 231"/>
            <p:cNvGrpSpPr>
              <a:grpSpLocks/>
            </p:cNvGrpSpPr>
            <p:nvPr/>
          </p:nvGrpSpPr>
          <p:grpSpPr bwMode="auto">
            <a:xfrm>
              <a:off x="4335" y="3566"/>
              <a:ext cx="905" cy="182"/>
              <a:chOff x="3334" y="2704"/>
              <a:chExt cx="905" cy="182"/>
            </a:xfrm>
          </p:grpSpPr>
          <p:sp>
            <p:nvSpPr>
              <p:cNvPr id="261352" name="Rectangle 232"/>
              <p:cNvSpPr>
                <a:spLocks noChangeArrowheads="1"/>
              </p:cNvSpPr>
              <p:nvPr/>
            </p:nvSpPr>
            <p:spPr bwMode="auto">
              <a:xfrm>
                <a:off x="3334" y="2704"/>
                <a:ext cx="181" cy="18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53" name="Rectangle 233"/>
              <p:cNvSpPr>
                <a:spLocks noChangeArrowheads="1"/>
              </p:cNvSpPr>
              <p:nvPr/>
            </p:nvSpPr>
            <p:spPr bwMode="auto">
              <a:xfrm>
                <a:off x="3515" y="2704"/>
                <a:ext cx="181" cy="182"/>
              </a:xfrm>
              <a:prstGeom prst="rect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54" name="Rectangle 234"/>
              <p:cNvSpPr>
                <a:spLocks noChangeArrowheads="1"/>
              </p:cNvSpPr>
              <p:nvPr/>
            </p:nvSpPr>
            <p:spPr bwMode="auto">
              <a:xfrm>
                <a:off x="3696" y="2704"/>
                <a:ext cx="181" cy="18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55" name="Rectangle 235"/>
              <p:cNvSpPr>
                <a:spLocks noChangeArrowheads="1"/>
              </p:cNvSpPr>
              <p:nvPr/>
            </p:nvSpPr>
            <p:spPr bwMode="auto">
              <a:xfrm>
                <a:off x="3877" y="2704"/>
                <a:ext cx="181" cy="18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56" name="Rectangle 236"/>
              <p:cNvSpPr>
                <a:spLocks noChangeArrowheads="1"/>
              </p:cNvSpPr>
              <p:nvPr/>
            </p:nvSpPr>
            <p:spPr bwMode="auto">
              <a:xfrm>
                <a:off x="4058" y="2704"/>
                <a:ext cx="181" cy="182"/>
              </a:xfrm>
              <a:prstGeom prst="rect">
                <a:avLst/>
              </a:prstGeom>
              <a:solidFill>
                <a:srgbClr val="CC66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61357" name="Group 237"/>
            <p:cNvGrpSpPr>
              <a:grpSpLocks/>
            </p:cNvGrpSpPr>
            <p:nvPr/>
          </p:nvGrpSpPr>
          <p:grpSpPr bwMode="auto">
            <a:xfrm>
              <a:off x="4516" y="3747"/>
              <a:ext cx="905" cy="182"/>
              <a:chOff x="3334" y="2704"/>
              <a:chExt cx="905" cy="182"/>
            </a:xfrm>
          </p:grpSpPr>
          <p:sp>
            <p:nvSpPr>
              <p:cNvPr id="261358" name="Rectangle 238"/>
              <p:cNvSpPr>
                <a:spLocks noChangeArrowheads="1"/>
              </p:cNvSpPr>
              <p:nvPr/>
            </p:nvSpPr>
            <p:spPr bwMode="auto">
              <a:xfrm>
                <a:off x="3334" y="2704"/>
                <a:ext cx="181" cy="18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59" name="Rectangle 239"/>
              <p:cNvSpPr>
                <a:spLocks noChangeArrowheads="1"/>
              </p:cNvSpPr>
              <p:nvPr/>
            </p:nvSpPr>
            <p:spPr bwMode="auto">
              <a:xfrm>
                <a:off x="3515" y="2704"/>
                <a:ext cx="181" cy="182"/>
              </a:xfrm>
              <a:prstGeom prst="rect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60" name="Rectangle 240"/>
              <p:cNvSpPr>
                <a:spLocks noChangeArrowheads="1"/>
              </p:cNvSpPr>
              <p:nvPr/>
            </p:nvSpPr>
            <p:spPr bwMode="auto">
              <a:xfrm>
                <a:off x="3696" y="2704"/>
                <a:ext cx="181" cy="18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61" name="Rectangle 241"/>
              <p:cNvSpPr>
                <a:spLocks noChangeArrowheads="1"/>
              </p:cNvSpPr>
              <p:nvPr/>
            </p:nvSpPr>
            <p:spPr bwMode="auto">
              <a:xfrm>
                <a:off x="3877" y="2704"/>
                <a:ext cx="181" cy="18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62" name="Rectangle 242"/>
              <p:cNvSpPr>
                <a:spLocks noChangeArrowheads="1"/>
              </p:cNvSpPr>
              <p:nvPr/>
            </p:nvSpPr>
            <p:spPr bwMode="auto">
              <a:xfrm>
                <a:off x="4058" y="2704"/>
                <a:ext cx="181" cy="182"/>
              </a:xfrm>
              <a:prstGeom prst="rect">
                <a:avLst/>
              </a:prstGeom>
              <a:solidFill>
                <a:srgbClr val="CC66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61363" name="Group 243"/>
            <p:cNvGrpSpPr>
              <a:grpSpLocks/>
            </p:cNvGrpSpPr>
            <p:nvPr/>
          </p:nvGrpSpPr>
          <p:grpSpPr bwMode="auto">
            <a:xfrm>
              <a:off x="4697" y="3928"/>
              <a:ext cx="905" cy="182"/>
              <a:chOff x="3334" y="2704"/>
              <a:chExt cx="905" cy="182"/>
            </a:xfrm>
          </p:grpSpPr>
          <p:sp>
            <p:nvSpPr>
              <p:cNvPr id="261364" name="Rectangle 244"/>
              <p:cNvSpPr>
                <a:spLocks noChangeArrowheads="1"/>
              </p:cNvSpPr>
              <p:nvPr/>
            </p:nvSpPr>
            <p:spPr bwMode="auto">
              <a:xfrm>
                <a:off x="3334" y="2704"/>
                <a:ext cx="181" cy="18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65" name="Rectangle 245"/>
              <p:cNvSpPr>
                <a:spLocks noChangeArrowheads="1"/>
              </p:cNvSpPr>
              <p:nvPr/>
            </p:nvSpPr>
            <p:spPr bwMode="auto">
              <a:xfrm>
                <a:off x="3515" y="2704"/>
                <a:ext cx="181" cy="182"/>
              </a:xfrm>
              <a:prstGeom prst="rect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66" name="Rectangle 246"/>
              <p:cNvSpPr>
                <a:spLocks noChangeArrowheads="1"/>
              </p:cNvSpPr>
              <p:nvPr/>
            </p:nvSpPr>
            <p:spPr bwMode="auto">
              <a:xfrm>
                <a:off x="3696" y="2704"/>
                <a:ext cx="181" cy="18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67" name="Rectangle 247"/>
              <p:cNvSpPr>
                <a:spLocks noChangeArrowheads="1"/>
              </p:cNvSpPr>
              <p:nvPr/>
            </p:nvSpPr>
            <p:spPr bwMode="auto">
              <a:xfrm>
                <a:off x="3877" y="2704"/>
                <a:ext cx="181" cy="18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368" name="Rectangle 248"/>
              <p:cNvSpPr>
                <a:spLocks noChangeArrowheads="1"/>
              </p:cNvSpPr>
              <p:nvPr/>
            </p:nvSpPr>
            <p:spPr bwMode="auto">
              <a:xfrm>
                <a:off x="4058" y="2704"/>
                <a:ext cx="181" cy="182"/>
              </a:xfrm>
              <a:prstGeom prst="rect">
                <a:avLst/>
              </a:prstGeom>
              <a:solidFill>
                <a:srgbClr val="CC66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1369" name="Line 249"/>
            <p:cNvSpPr>
              <a:spLocks noChangeShapeType="1"/>
            </p:cNvSpPr>
            <p:nvPr/>
          </p:nvSpPr>
          <p:spPr bwMode="auto">
            <a:xfrm>
              <a:off x="3611" y="2750"/>
              <a:ext cx="19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1370" name="Oval 250"/>
            <p:cNvSpPr>
              <a:spLocks noChangeArrowheads="1"/>
            </p:cNvSpPr>
            <p:nvPr/>
          </p:nvSpPr>
          <p:spPr bwMode="auto">
            <a:xfrm flipH="1">
              <a:off x="3384" y="2841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371" name="Oval 251"/>
            <p:cNvSpPr>
              <a:spLocks noChangeArrowheads="1"/>
            </p:cNvSpPr>
            <p:nvPr/>
          </p:nvSpPr>
          <p:spPr bwMode="auto">
            <a:xfrm flipH="1">
              <a:off x="3565" y="3022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1372" name="Oval 252"/>
            <p:cNvSpPr>
              <a:spLocks noChangeArrowheads="1"/>
            </p:cNvSpPr>
            <p:nvPr/>
          </p:nvSpPr>
          <p:spPr bwMode="auto">
            <a:xfrm flipH="1">
              <a:off x="3746" y="3203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1373" name="Oval 253"/>
            <p:cNvSpPr>
              <a:spLocks noChangeArrowheads="1"/>
            </p:cNvSpPr>
            <p:nvPr/>
          </p:nvSpPr>
          <p:spPr bwMode="auto">
            <a:xfrm flipH="1">
              <a:off x="3927" y="3384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ー</a:t>
              </a:r>
            </a:p>
          </p:txBody>
        </p:sp>
        <p:sp>
          <p:nvSpPr>
            <p:cNvPr id="261374" name="Oval 254"/>
            <p:cNvSpPr>
              <a:spLocks noChangeArrowheads="1"/>
            </p:cNvSpPr>
            <p:nvPr/>
          </p:nvSpPr>
          <p:spPr bwMode="auto">
            <a:xfrm flipH="1">
              <a:off x="4108" y="356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1375" name="Oval 255"/>
            <p:cNvSpPr>
              <a:spLocks noChangeArrowheads="1"/>
            </p:cNvSpPr>
            <p:nvPr/>
          </p:nvSpPr>
          <p:spPr bwMode="auto">
            <a:xfrm flipH="1">
              <a:off x="4289" y="3746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1376" name="Oval 256"/>
            <p:cNvSpPr>
              <a:spLocks noChangeArrowheads="1"/>
            </p:cNvSpPr>
            <p:nvPr/>
          </p:nvSpPr>
          <p:spPr bwMode="auto">
            <a:xfrm flipH="1">
              <a:off x="4470" y="3927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6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61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26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6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6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26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6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6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61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6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1221E-6 C -0.02292 -0.02035 -0.06562 0.01619 -0.0967 0.07955 C -0.12882 0.14477 -0.13715 0.21138 -0.11371 0.2315 C -0.0908 0.25185 -0.0993 0.31984 -0.13073 0.38483 C -0.1618 0.44819 -0.20573 0.48473 -0.22778 0.46392 " pathEditMode="relative" rAng="7395734" ptsTypes="fffff">
                                      <p:cBhvr>
                                        <p:cTn id="82" dur="500" fill="hold"/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23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26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26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26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26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26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261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26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6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6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1221E-6 C -0.02292 -0.02035 -0.06562 0.01619 -0.0967 0.07955 C -0.12882 0.14477 -0.13715 0.21138 -0.11371 0.2315 C -0.0908 0.25185 -0.0993 0.31984 -0.13073 0.38483 C -0.1618 0.44819 -0.20573 0.48473 -0.22778 0.46392 " pathEditMode="relative" rAng="7395734" ptsTypes="fffff">
                                      <p:cBhvr>
                                        <p:cTn id="139" dur="500" fill="hold"/>
                                        <p:tgtEl>
                                          <p:spTgt spid="261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23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26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5" dur="500"/>
                                        <p:tgtEl>
                                          <p:spTgt spid="26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8" dur="500"/>
                                        <p:tgtEl>
                                          <p:spTgt spid="26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500"/>
                                        <p:tgtEl>
                                          <p:spTgt spid="26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6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6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6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6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/>
              <a:t>スーパーにする方法：ベクトル計算の原理 </a:t>
            </a:r>
            <a:r>
              <a:rPr lang="en-US" altLang="ja-JP"/>
              <a:t>(1) 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大量数値データの同種演算を高速に行う方法</a:t>
            </a:r>
          </a:p>
          <a:p>
            <a:pPr>
              <a:buFont typeface="Wingdings" pitchFamily="2" charset="2"/>
              <a:buNone/>
            </a:pPr>
            <a:r>
              <a:rPr lang="ja-JP" altLang="en-US"/>
              <a:t>	例： </a:t>
            </a:r>
            <a:r>
              <a:rPr lang="en-US" altLang="ja-JP" i="1">
                <a:latin typeface="Georgia" pitchFamily="18" charset="0"/>
              </a:rPr>
              <a:t>z</a:t>
            </a:r>
            <a:r>
              <a:rPr lang="en-US" altLang="ja-JP" i="1" baseline="-25000">
                <a:latin typeface="Georgia" pitchFamily="18" charset="0"/>
              </a:rPr>
              <a:t>i</a:t>
            </a:r>
            <a:r>
              <a:rPr lang="en-US" altLang="ja-JP"/>
              <a:t> </a:t>
            </a:r>
            <a:r>
              <a:rPr lang="en-US" altLang="ja-JP">
                <a:sym typeface="Symbol" pitchFamily="18" charset="2"/>
              </a:rPr>
              <a:t></a:t>
            </a:r>
            <a:r>
              <a:rPr lang="en-US" altLang="ja-JP"/>
              <a:t> </a:t>
            </a:r>
            <a:r>
              <a:rPr lang="en-US" altLang="ja-JP" i="1">
                <a:latin typeface="Georgia" pitchFamily="18" charset="0"/>
              </a:rPr>
              <a:t>x</a:t>
            </a:r>
            <a:r>
              <a:rPr lang="en-US" altLang="ja-JP" i="1" baseline="-25000">
                <a:latin typeface="Georgia" pitchFamily="18" charset="0"/>
              </a:rPr>
              <a:t>i</a:t>
            </a:r>
            <a:r>
              <a:rPr lang="en-US" altLang="ja-JP"/>
              <a:t> </a:t>
            </a:r>
            <a:r>
              <a:rPr lang="en-US" altLang="ja-JP">
                <a:sym typeface="Symbol" pitchFamily="18" charset="2"/>
              </a:rPr>
              <a:t></a:t>
            </a:r>
            <a:r>
              <a:rPr lang="en-US" altLang="ja-JP"/>
              <a:t> </a:t>
            </a:r>
            <a:r>
              <a:rPr lang="en-US" altLang="ja-JP" i="1">
                <a:latin typeface="Georgia" pitchFamily="18" charset="0"/>
              </a:rPr>
              <a:t>y</a:t>
            </a:r>
            <a:r>
              <a:rPr lang="en-US" altLang="ja-JP" i="1" baseline="-25000">
                <a:latin typeface="Georgia" pitchFamily="18" charset="0"/>
              </a:rPr>
              <a:t>i</a:t>
            </a:r>
            <a:r>
              <a:rPr lang="en-US" altLang="ja-JP">
                <a:latin typeface="Century" pitchFamily="18" charset="0"/>
              </a:rPr>
              <a:t>   (</a:t>
            </a:r>
            <a:r>
              <a:rPr lang="en-US" altLang="ja-JP" i="1">
                <a:latin typeface="Georgia" pitchFamily="18" charset="0"/>
              </a:rPr>
              <a:t>i</a:t>
            </a:r>
            <a:r>
              <a:rPr lang="en-US" altLang="ja-JP"/>
              <a:t> </a:t>
            </a:r>
            <a:r>
              <a:rPr lang="en-US" altLang="ja-JP">
                <a:sym typeface="Symbol" pitchFamily="18" charset="2"/>
              </a:rPr>
              <a:t></a:t>
            </a:r>
            <a:r>
              <a:rPr lang="en-US" altLang="ja-JP"/>
              <a:t> </a:t>
            </a:r>
            <a:r>
              <a:rPr lang="en-US" altLang="ja-JP">
                <a:latin typeface="Century" pitchFamily="18" charset="0"/>
              </a:rPr>
              <a:t>1, 2, ...)</a:t>
            </a:r>
          </a:p>
          <a:p>
            <a:pPr lvl="1"/>
            <a:r>
              <a:rPr lang="en-US" altLang="ja-JP"/>
              <a:t>1</a:t>
            </a:r>
            <a:r>
              <a:rPr lang="ja-JP" altLang="en-US"/>
              <a:t>つの乗算をいくつか</a:t>
            </a:r>
            <a:r>
              <a:rPr lang="en-US" altLang="ja-JP"/>
              <a:t>(</a:t>
            </a:r>
            <a:r>
              <a:rPr lang="ja-JP" altLang="en-US"/>
              <a:t>たとえば</a:t>
            </a:r>
            <a:r>
              <a:rPr lang="en-US" altLang="ja-JP"/>
              <a:t>4</a:t>
            </a:r>
            <a:r>
              <a:rPr lang="ja-JP" altLang="en-US"/>
              <a:t>つ</a:t>
            </a:r>
            <a:r>
              <a:rPr lang="en-US" altLang="ja-JP"/>
              <a:t>)</a:t>
            </a:r>
            <a:r>
              <a:rPr lang="ja-JP" altLang="en-US"/>
              <a:t>の小さい操作に分ける</a:t>
            </a:r>
          </a:p>
          <a:p>
            <a:pPr lvl="1"/>
            <a:endParaRPr lang="ja-JP" altLang="en-US"/>
          </a:p>
          <a:p>
            <a:pPr lvl="1">
              <a:lnSpc>
                <a:spcPct val="140000"/>
              </a:lnSpc>
            </a:pPr>
            <a:r>
              <a:rPr lang="ja-JP" altLang="en-US"/>
              <a:t>多数の乗算を</a:t>
            </a:r>
            <a:r>
              <a:rPr lang="en-US" altLang="ja-JP"/>
              <a:t>1</a:t>
            </a:r>
            <a:r>
              <a:rPr lang="ja-JP" altLang="en-US"/>
              <a:t>小操作ずつ</a:t>
            </a:r>
            <a:r>
              <a:rPr lang="ja-JP" altLang="en-US">
                <a:solidFill>
                  <a:srgbClr val="CC0000"/>
                </a:solidFill>
              </a:rPr>
              <a:t>ずらして</a:t>
            </a:r>
            <a:r>
              <a:rPr lang="ja-JP" altLang="en-US"/>
              <a:t>行う</a:t>
            </a:r>
          </a:p>
          <a:p>
            <a:pPr lvl="1"/>
            <a:endParaRPr lang="ja-JP" altLang="en-US"/>
          </a:p>
          <a:p>
            <a:pPr lvl="1"/>
            <a:endParaRPr lang="ja-JP" altLang="en-US"/>
          </a:p>
          <a:p>
            <a:pPr lvl="1"/>
            <a:endParaRPr lang="ja-JP" altLang="en-US"/>
          </a:p>
          <a:p>
            <a:pPr lvl="1">
              <a:buFont typeface="Wingdings" pitchFamily="2" charset="2"/>
              <a:buNone/>
            </a:pPr>
            <a:r>
              <a:rPr lang="ja-JP" altLang="en-US">
                <a:solidFill>
                  <a:schemeClr val="folHlink"/>
                </a:solidFill>
                <a:sym typeface="Wingdings" pitchFamily="2" charset="2"/>
              </a:rPr>
              <a:t></a:t>
            </a:r>
            <a:r>
              <a:rPr lang="en-US" altLang="ja-JP">
                <a:solidFill>
                  <a:srgbClr val="CC0000"/>
                </a:solidFill>
              </a:rPr>
              <a:t>4</a:t>
            </a:r>
            <a:r>
              <a:rPr lang="ja-JP" altLang="en-US">
                <a:solidFill>
                  <a:srgbClr val="CC0000"/>
                </a:solidFill>
              </a:rPr>
              <a:t>倍の速度</a:t>
            </a:r>
            <a:r>
              <a:rPr lang="ja-JP" altLang="en-US"/>
              <a:t>で計算できる</a:t>
            </a:r>
          </a:p>
          <a:p>
            <a:pPr lvl="1">
              <a:buFont typeface="Wingdings" pitchFamily="2" charset="2"/>
              <a:buNone/>
            </a:pPr>
            <a:r>
              <a:rPr lang="ja-JP" altLang="en-US"/>
              <a:t>	</a:t>
            </a:r>
            <a:r>
              <a:rPr lang="en-US" altLang="ja-JP"/>
              <a:t>(</a:t>
            </a:r>
            <a:r>
              <a:rPr lang="ja-JP" altLang="en-US"/>
              <a:t>ように見える</a:t>
            </a:r>
            <a:r>
              <a:rPr lang="en-US" altLang="ja-JP"/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altLang="ja-JP">
                <a:solidFill>
                  <a:schemeClr val="folHlink"/>
                </a:solidFill>
                <a:sym typeface="Wingdings" pitchFamily="2" charset="2"/>
              </a:rPr>
              <a:t></a:t>
            </a:r>
            <a:r>
              <a:rPr lang="en-US" altLang="ja-JP"/>
              <a:t>(</a:t>
            </a:r>
            <a:r>
              <a:rPr lang="ja-JP" altLang="en-US"/>
              <a:t>演算</a:t>
            </a:r>
            <a:r>
              <a:rPr lang="en-US" altLang="ja-JP"/>
              <a:t>)</a:t>
            </a:r>
            <a:r>
              <a:rPr lang="ja-JP" altLang="en-US">
                <a:solidFill>
                  <a:srgbClr val="CC0000"/>
                </a:solidFill>
              </a:rPr>
              <a:t>パイプライン処理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3132138" y="2636838"/>
            <a:ext cx="576262" cy="2889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3708400" y="2636838"/>
            <a:ext cx="576263" cy="2889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4284663" y="2636838"/>
            <a:ext cx="576262" cy="2889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4860925" y="2636838"/>
            <a:ext cx="576263" cy="2889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1976" name="Rectangle 8"/>
          <p:cNvSpPr>
            <a:spLocks noChangeArrowheads="1"/>
          </p:cNvSpPr>
          <p:nvPr/>
        </p:nvSpPr>
        <p:spPr bwMode="auto">
          <a:xfrm>
            <a:off x="1692275" y="2636838"/>
            <a:ext cx="14398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i="1">
                <a:latin typeface="Georgia" pitchFamily="18" charset="0"/>
              </a:rPr>
              <a:t>z</a:t>
            </a:r>
            <a:r>
              <a:rPr lang="en-US" altLang="ja-JP" sz="2000" i="1" baseline="-25000">
                <a:latin typeface="Georgia" pitchFamily="18" charset="0"/>
              </a:rPr>
              <a:t>i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</a:t>
            </a:r>
            <a:r>
              <a:rPr lang="en-US" altLang="ja-JP" sz="2000"/>
              <a:t> </a:t>
            </a:r>
            <a:r>
              <a:rPr lang="en-US" altLang="ja-JP" sz="2000" i="1">
                <a:latin typeface="Georgia" pitchFamily="18" charset="0"/>
              </a:rPr>
              <a:t>x</a:t>
            </a:r>
            <a:r>
              <a:rPr lang="en-US" altLang="ja-JP" sz="2000" i="1" baseline="-25000">
                <a:latin typeface="Georgia" pitchFamily="18" charset="0"/>
              </a:rPr>
              <a:t>i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</a:t>
            </a:r>
            <a:r>
              <a:rPr lang="en-US" altLang="ja-JP" sz="2000"/>
              <a:t> </a:t>
            </a:r>
            <a:r>
              <a:rPr lang="en-US" altLang="ja-JP" sz="2000" i="1">
                <a:latin typeface="Georgia" pitchFamily="18" charset="0"/>
              </a:rPr>
              <a:t>y</a:t>
            </a:r>
            <a:r>
              <a:rPr lang="en-US" altLang="ja-JP" sz="2000" i="1" baseline="-25000">
                <a:latin typeface="Georgia" pitchFamily="18" charset="0"/>
              </a:rPr>
              <a:t>i</a:t>
            </a:r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3132138" y="3573463"/>
            <a:ext cx="576262" cy="2889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1981" name="Rectangle 13"/>
          <p:cNvSpPr>
            <a:spLocks noChangeArrowheads="1"/>
          </p:cNvSpPr>
          <p:nvPr/>
        </p:nvSpPr>
        <p:spPr bwMode="auto">
          <a:xfrm>
            <a:off x="1692275" y="3573463"/>
            <a:ext cx="14398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i="1">
                <a:latin typeface="Georgia" pitchFamily="18" charset="0"/>
              </a:rPr>
              <a:t>z</a:t>
            </a:r>
            <a:r>
              <a:rPr lang="en-US" altLang="ja-JP" sz="2000" baseline="-25000">
                <a:latin typeface="Century" pitchFamily="18" charset="0"/>
              </a:rPr>
              <a:t>1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</a:t>
            </a:r>
            <a:r>
              <a:rPr lang="en-US" altLang="ja-JP" sz="2000"/>
              <a:t> </a:t>
            </a:r>
            <a:r>
              <a:rPr lang="en-US" altLang="ja-JP" sz="2000" i="1">
                <a:latin typeface="Georgia" pitchFamily="18" charset="0"/>
              </a:rPr>
              <a:t>x</a:t>
            </a:r>
            <a:r>
              <a:rPr lang="en-US" altLang="ja-JP" sz="2000" baseline="-25000">
                <a:latin typeface="Century" pitchFamily="18" charset="0"/>
              </a:rPr>
              <a:t>1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</a:t>
            </a:r>
            <a:r>
              <a:rPr lang="en-US" altLang="ja-JP" sz="2000"/>
              <a:t> </a:t>
            </a:r>
            <a:r>
              <a:rPr lang="en-US" altLang="ja-JP" sz="2000" i="1">
                <a:latin typeface="Georgia" pitchFamily="18" charset="0"/>
              </a:rPr>
              <a:t>y</a:t>
            </a:r>
            <a:r>
              <a:rPr lang="en-US" altLang="ja-JP" sz="2000" baseline="-25000">
                <a:latin typeface="Century" pitchFamily="18" charset="0"/>
              </a:rPr>
              <a:t>1</a:t>
            </a:r>
          </a:p>
        </p:txBody>
      </p:sp>
      <p:grpSp>
        <p:nvGrpSpPr>
          <p:cNvPr id="212097" name="Group 129"/>
          <p:cNvGrpSpPr>
            <a:grpSpLocks/>
          </p:cNvGrpSpPr>
          <p:nvPr/>
        </p:nvGrpSpPr>
        <p:grpSpPr bwMode="auto">
          <a:xfrm>
            <a:off x="3708400" y="3573463"/>
            <a:ext cx="576263" cy="576262"/>
            <a:chOff x="2336" y="2251"/>
            <a:chExt cx="363" cy="363"/>
          </a:xfrm>
        </p:grpSpPr>
        <p:sp>
          <p:nvSpPr>
            <p:cNvPr id="211978" name="Rectangle 10"/>
            <p:cNvSpPr>
              <a:spLocks noChangeArrowheads="1"/>
            </p:cNvSpPr>
            <p:nvPr/>
          </p:nvSpPr>
          <p:spPr bwMode="auto">
            <a:xfrm>
              <a:off x="2336" y="2251"/>
              <a:ext cx="363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82" name="Rectangle 14"/>
            <p:cNvSpPr>
              <a:spLocks noChangeArrowheads="1"/>
            </p:cNvSpPr>
            <p:nvPr/>
          </p:nvSpPr>
          <p:spPr bwMode="auto">
            <a:xfrm>
              <a:off x="2336" y="2432"/>
              <a:ext cx="363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2098" name="Group 130"/>
          <p:cNvGrpSpPr>
            <a:grpSpLocks/>
          </p:cNvGrpSpPr>
          <p:nvPr/>
        </p:nvGrpSpPr>
        <p:grpSpPr bwMode="auto">
          <a:xfrm>
            <a:off x="4284663" y="3573463"/>
            <a:ext cx="576262" cy="863600"/>
            <a:chOff x="2699" y="2251"/>
            <a:chExt cx="363" cy="544"/>
          </a:xfrm>
        </p:grpSpPr>
        <p:sp>
          <p:nvSpPr>
            <p:cNvPr id="211979" name="Rectangle 11"/>
            <p:cNvSpPr>
              <a:spLocks noChangeArrowheads="1"/>
            </p:cNvSpPr>
            <p:nvPr/>
          </p:nvSpPr>
          <p:spPr bwMode="auto">
            <a:xfrm>
              <a:off x="2699" y="2251"/>
              <a:ext cx="363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83" name="Rectangle 15"/>
            <p:cNvSpPr>
              <a:spLocks noChangeArrowheads="1"/>
            </p:cNvSpPr>
            <p:nvPr/>
          </p:nvSpPr>
          <p:spPr bwMode="auto">
            <a:xfrm>
              <a:off x="2699" y="2432"/>
              <a:ext cx="363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86" name="Rectangle 18"/>
            <p:cNvSpPr>
              <a:spLocks noChangeArrowheads="1"/>
            </p:cNvSpPr>
            <p:nvPr/>
          </p:nvSpPr>
          <p:spPr bwMode="auto">
            <a:xfrm>
              <a:off x="2699" y="2613"/>
              <a:ext cx="363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2099" name="Group 131"/>
          <p:cNvGrpSpPr>
            <a:grpSpLocks/>
          </p:cNvGrpSpPr>
          <p:nvPr/>
        </p:nvGrpSpPr>
        <p:grpSpPr bwMode="auto">
          <a:xfrm>
            <a:off x="4860925" y="3573463"/>
            <a:ext cx="576263" cy="1150937"/>
            <a:chOff x="3062" y="2251"/>
            <a:chExt cx="363" cy="725"/>
          </a:xfrm>
        </p:grpSpPr>
        <p:sp>
          <p:nvSpPr>
            <p:cNvPr id="211980" name="Rectangle 12"/>
            <p:cNvSpPr>
              <a:spLocks noChangeArrowheads="1"/>
            </p:cNvSpPr>
            <p:nvPr/>
          </p:nvSpPr>
          <p:spPr bwMode="auto">
            <a:xfrm>
              <a:off x="3062" y="2251"/>
              <a:ext cx="363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84" name="Rectangle 16"/>
            <p:cNvSpPr>
              <a:spLocks noChangeArrowheads="1"/>
            </p:cNvSpPr>
            <p:nvPr/>
          </p:nvSpPr>
          <p:spPr bwMode="auto">
            <a:xfrm>
              <a:off x="3062" y="2432"/>
              <a:ext cx="363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87" name="Rectangle 19"/>
            <p:cNvSpPr>
              <a:spLocks noChangeArrowheads="1"/>
            </p:cNvSpPr>
            <p:nvPr/>
          </p:nvSpPr>
          <p:spPr bwMode="auto">
            <a:xfrm>
              <a:off x="3062" y="2613"/>
              <a:ext cx="363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90" name="Rectangle 22"/>
            <p:cNvSpPr>
              <a:spLocks noChangeArrowheads="1"/>
            </p:cNvSpPr>
            <p:nvPr/>
          </p:nvSpPr>
          <p:spPr bwMode="auto">
            <a:xfrm>
              <a:off x="3062" y="2794"/>
              <a:ext cx="363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11994" name="Rectangle 26"/>
          <p:cNvSpPr>
            <a:spLocks noChangeArrowheads="1"/>
          </p:cNvSpPr>
          <p:nvPr/>
        </p:nvSpPr>
        <p:spPr bwMode="auto">
          <a:xfrm>
            <a:off x="1692275" y="3860800"/>
            <a:ext cx="14398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i="1">
                <a:latin typeface="Georgia" pitchFamily="18" charset="0"/>
              </a:rPr>
              <a:t>z</a:t>
            </a:r>
            <a:r>
              <a:rPr lang="en-US" altLang="ja-JP" sz="2000" baseline="-25000">
                <a:latin typeface="Century" pitchFamily="18" charset="0"/>
              </a:rPr>
              <a:t>2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</a:t>
            </a:r>
            <a:r>
              <a:rPr lang="en-US" altLang="ja-JP" sz="2000"/>
              <a:t> </a:t>
            </a:r>
            <a:r>
              <a:rPr lang="en-US" altLang="ja-JP" sz="2000" i="1">
                <a:latin typeface="Georgia" pitchFamily="18" charset="0"/>
              </a:rPr>
              <a:t>x</a:t>
            </a:r>
            <a:r>
              <a:rPr lang="en-US" altLang="ja-JP" sz="2000" baseline="-25000">
                <a:latin typeface="Century" pitchFamily="18" charset="0"/>
              </a:rPr>
              <a:t>2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</a:t>
            </a:r>
            <a:r>
              <a:rPr lang="en-US" altLang="ja-JP" sz="2000"/>
              <a:t> </a:t>
            </a:r>
            <a:r>
              <a:rPr lang="en-US" altLang="ja-JP" sz="2000" i="1">
                <a:latin typeface="Georgia" pitchFamily="18" charset="0"/>
              </a:rPr>
              <a:t>y</a:t>
            </a:r>
            <a:r>
              <a:rPr lang="en-US" altLang="ja-JP" sz="2000" baseline="-25000">
                <a:latin typeface="Century" pitchFamily="18" charset="0"/>
              </a:rPr>
              <a:t>2</a:t>
            </a:r>
          </a:p>
        </p:txBody>
      </p:sp>
      <p:sp>
        <p:nvSpPr>
          <p:cNvPr id="211995" name="Rectangle 27"/>
          <p:cNvSpPr>
            <a:spLocks noChangeArrowheads="1"/>
          </p:cNvSpPr>
          <p:nvPr/>
        </p:nvSpPr>
        <p:spPr bwMode="auto">
          <a:xfrm>
            <a:off x="1692275" y="4148138"/>
            <a:ext cx="14398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i="1">
                <a:latin typeface="Georgia" pitchFamily="18" charset="0"/>
              </a:rPr>
              <a:t>z</a:t>
            </a:r>
            <a:r>
              <a:rPr lang="en-US" altLang="ja-JP" sz="2000" baseline="-25000">
                <a:latin typeface="Century" pitchFamily="18" charset="0"/>
              </a:rPr>
              <a:t>3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</a:t>
            </a:r>
            <a:r>
              <a:rPr lang="en-US" altLang="ja-JP" sz="2000"/>
              <a:t> </a:t>
            </a:r>
            <a:r>
              <a:rPr lang="en-US" altLang="ja-JP" sz="2000" i="1">
                <a:latin typeface="Georgia" pitchFamily="18" charset="0"/>
              </a:rPr>
              <a:t>x</a:t>
            </a:r>
            <a:r>
              <a:rPr lang="en-US" altLang="ja-JP" sz="2000" baseline="-25000">
                <a:latin typeface="Century" pitchFamily="18" charset="0"/>
              </a:rPr>
              <a:t>3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</a:t>
            </a:r>
            <a:r>
              <a:rPr lang="en-US" altLang="ja-JP" sz="2000"/>
              <a:t> </a:t>
            </a:r>
            <a:r>
              <a:rPr lang="en-US" altLang="ja-JP" sz="2000" i="1">
                <a:latin typeface="Georgia" pitchFamily="18" charset="0"/>
              </a:rPr>
              <a:t>y</a:t>
            </a:r>
            <a:r>
              <a:rPr lang="en-US" altLang="ja-JP" sz="2000" baseline="-25000">
                <a:latin typeface="Century" pitchFamily="18" charset="0"/>
              </a:rPr>
              <a:t>3</a:t>
            </a:r>
          </a:p>
        </p:txBody>
      </p:sp>
      <p:sp>
        <p:nvSpPr>
          <p:cNvPr id="211996" name="Rectangle 28"/>
          <p:cNvSpPr>
            <a:spLocks noChangeArrowheads="1"/>
          </p:cNvSpPr>
          <p:nvPr/>
        </p:nvSpPr>
        <p:spPr bwMode="auto">
          <a:xfrm>
            <a:off x="1692275" y="4435475"/>
            <a:ext cx="14398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i="1">
                <a:latin typeface="Georgia" pitchFamily="18" charset="0"/>
              </a:rPr>
              <a:t>z</a:t>
            </a:r>
            <a:r>
              <a:rPr lang="en-US" altLang="ja-JP" sz="2000" baseline="-25000">
                <a:latin typeface="Century" pitchFamily="18" charset="0"/>
              </a:rPr>
              <a:t>4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</a:t>
            </a:r>
            <a:r>
              <a:rPr lang="en-US" altLang="ja-JP" sz="2000"/>
              <a:t> </a:t>
            </a:r>
            <a:r>
              <a:rPr lang="en-US" altLang="ja-JP" sz="2000" i="1">
                <a:latin typeface="Georgia" pitchFamily="18" charset="0"/>
              </a:rPr>
              <a:t>x</a:t>
            </a:r>
            <a:r>
              <a:rPr lang="en-US" altLang="ja-JP" sz="2000" baseline="-25000">
                <a:latin typeface="Century" pitchFamily="18" charset="0"/>
              </a:rPr>
              <a:t>4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</a:t>
            </a:r>
            <a:r>
              <a:rPr lang="en-US" altLang="ja-JP" sz="2000"/>
              <a:t> </a:t>
            </a:r>
            <a:r>
              <a:rPr lang="en-US" altLang="ja-JP" sz="2000" i="1">
                <a:latin typeface="Georgia" pitchFamily="18" charset="0"/>
              </a:rPr>
              <a:t>y</a:t>
            </a:r>
            <a:r>
              <a:rPr lang="en-US" altLang="ja-JP" sz="2000" baseline="-25000">
                <a:latin typeface="Century" pitchFamily="18" charset="0"/>
              </a:rPr>
              <a:t>4</a:t>
            </a:r>
          </a:p>
        </p:txBody>
      </p:sp>
      <p:grpSp>
        <p:nvGrpSpPr>
          <p:cNvPr id="212100" name="Group 132"/>
          <p:cNvGrpSpPr>
            <a:grpSpLocks/>
          </p:cNvGrpSpPr>
          <p:nvPr/>
        </p:nvGrpSpPr>
        <p:grpSpPr bwMode="auto">
          <a:xfrm>
            <a:off x="5435600" y="3860800"/>
            <a:ext cx="576263" cy="1154113"/>
            <a:chOff x="3424" y="2432"/>
            <a:chExt cx="363" cy="727"/>
          </a:xfrm>
        </p:grpSpPr>
        <p:sp>
          <p:nvSpPr>
            <p:cNvPr id="211985" name="Rectangle 17"/>
            <p:cNvSpPr>
              <a:spLocks noChangeArrowheads="1"/>
            </p:cNvSpPr>
            <p:nvPr/>
          </p:nvSpPr>
          <p:spPr bwMode="auto">
            <a:xfrm>
              <a:off x="3424" y="2432"/>
              <a:ext cx="363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88" name="Rectangle 20"/>
            <p:cNvSpPr>
              <a:spLocks noChangeArrowheads="1"/>
            </p:cNvSpPr>
            <p:nvPr/>
          </p:nvSpPr>
          <p:spPr bwMode="auto">
            <a:xfrm>
              <a:off x="3424" y="2613"/>
              <a:ext cx="363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91" name="Rectangle 23"/>
            <p:cNvSpPr>
              <a:spLocks noChangeArrowheads="1"/>
            </p:cNvSpPr>
            <p:nvPr/>
          </p:nvSpPr>
          <p:spPr bwMode="auto">
            <a:xfrm>
              <a:off x="3424" y="2794"/>
              <a:ext cx="363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97" name="Rectangle 29"/>
            <p:cNvSpPr>
              <a:spLocks noChangeArrowheads="1"/>
            </p:cNvSpPr>
            <p:nvPr/>
          </p:nvSpPr>
          <p:spPr bwMode="auto">
            <a:xfrm>
              <a:off x="3424" y="2977"/>
              <a:ext cx="363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2101" name="Group 133"/>
          <p:cNvGrpSpPr>
            <a:grpSpLocks/>
          </p:cNvGrpSpPr>
          <p:nvPr/>
        </p:nvGrpSpPr>
        <p:grpSpPr bwMode="auto">
          <a:xfrm>
            <a:off x="6011863" y="4148138"/>
            <a:ext cx="576262" cy="1157287"/>
            <a:chOff x="3787" y="2613"/>
            <a:chExt cx="363" cy="729"/>
          </a:xfrm>
        </p:grpSpPr>
        <p:sp>
          <p:nvSpPr>
            <p:cNvPr id="211989" name="Rectangle 21"/>
            <p:cNvSpPr>
              <a:spLocks noChangeArrowheads="1"/>
            </p:cNvSpPr>
            <p:nvPr/>
          </p:nvSpPr>
          <p:spPr bwMode="auto">
            <a:xfrm>
              <a:off x="3787" y="2613"/>
              <a:ext cx="363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92" name="Rectangle 24"/>
            <p:cNvSpPr>
              <a:spLocks noChangeArrowheads="1"/>
            </p:cNvSpPr>
            <p:nvPr/>
          </p:nvSpPr>
          <p:spPr bwMode="auto">
            <a:xfrm>
              <a:off x="3787" y="2794"/>
              <a:ext cx="363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98" name="Rectangle 30"/>
            <p:cNvSpPr>
              <a:spLocks noChangeArrowheads="1"/>
            </p:cNvSpPr>
            <p:nvPr/>
          </p:nvSpPr>
          <p:spPr bwMode="auto">
            <a:xfrm>
              <a:off x="3787" y="2977"/>
              <a:ext cx="363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2001" name="Rectangle 33"/>
            <p:cNvSpPr>
              <a:spLocks noChangeArrowheads="1"/>
            </p:cNvSpPr>
            <p:nvPr/>
          </p:nvSpPr>
          <p:spPr bwMode="auto">
            <a:xfrm>
              <a:off x="3787" y="3160"/>
              <a:ext cx="363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2102" name="Group 134"/>
          <p:cNvGrpSpPr>
            <a:grpSpLocks/>
          </p:cNvGrpSpPr>
          <p:nvPr/>
        </p:nvGrpSpPr>
        <p:grpSpPr bwMode="auto">
          <a:xfrm>
            <a:off x="6588125" y="4435475"/>
            <a:ext cx="576263" cy="1160463"/>
            <a:chOff x="4150" y="2794"/>
            <a:chExt cx="363" cy="731"/>
          </a:xfrm>
        </p:grpSpPr>
        <p:sp>
          <p:nvSpPr>
            <p:cNvPr id="211993" name="Rectangle 25"/>
            <p:cNvSpPr>
              <a:spLocks noChangeArrowheads="1"/>
            </p:cNvSpPr>
            <p:nvPr/>
          </p:nvSpPr>
          <p:spPr bwMode="auto">
            <a:xfrm>
              <a:off x="4150" y="2794"/>
              <a:ext cx="363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999" name="Rectangle 31"/>
            <p:cNvSpPr>
              <a:spLocks noChangeArrowheads="1"/>
            </p:cNvSpPr>
            <p:nvPr/>
          </p:nvSpPr>
          <p:spPr bwMode="auto">
            <a:xfrm>
              <a:off x="4150" y="2977"/>
              <a:ext cx="363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2002" name="Rectangle 34"/>
            <p:cNvSpPr>
              <a:spLocks noChangeArrowheads="1"/>
            </p:cNvSpPr>
            <p:nvPr/>
          </p:nvSpPr>
          <p:spPr bwMode="auto">
            <a:xfrm>
              <a:off x="4150" y="3160"/>
              <a:ext cx="363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2005" name="Rectangle 37"/>
            <p:cNvSpPr>
              <a:spLocks noChangeArrowheads="1"/>
            </p:cNvSpPr>
            <p:nvPr/>
          </p:nvSpPr>
          <p:spPr bwMode="auto">
            <a:xfrm>
              <a:off x="4150" y="3343"/>
              <a:ext cx="363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2103" name="Group 135"/>
          <p:cNvGrpSpPr>
            <a:grpSpLocks/>
          </p:cNvGrpSpPr>
          <p:nvPr/>
        </p:nvGrpSpPr>
        <p:grpSpPr bwMode="auto">
          <a:xfrm>
            <a:off x="7164388" y="4725988"/>
            <a:ext cx="576262" cy="869950"/>
            <a:chOff x="4513" y="2977"/>
            <a:chExt cx="363" cy="548"/>
          </a:xfrm>
        </p:grpSpPr>
        <p:sp>
          <p:nvSpPr>
            <p:cNvPr id="212000" name="Rectangle 32"/>
            <p:cNvSpPr>
              <a:spLocks noChangeArrowheads="1"/>
            </p:cNvSpPr>
            <p:nvPr/>
          </p:nvSpPr>
          <p:spPr bwMode="auto">
            <a:xfrm>
              <a:off x="4513" y="2977"/>
              <a:ext cx="363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2003" name="Rectangle 35"/>
            <p:cNvSpPr>
              <a:spLocks noChangeArrowheads="1"/>
            </p:cNvSpPr>
            <p:nvPr/>
          </p:nvSpPr>
          <p:spPr bwMode="auto">
            <a:xfrm>
              <a:off x="4513" y="3160"/>
              <a:ext cx="363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2006" name="Rectangle 38"/>
            <p:cNvSpPr>
              <a:spLocks noChangeArrowheads="1"/>
            </p:cNvSpPr>
            <p:nvPr/>
          </p:nvSpPr>
          <p:spPr bwMode="auto">
            <a:xfrm>
              <a:off x="4513" y="3343"/>
              <a:ext cx="363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2104" name="Group 136"/>
          <p:cNvGrpSpPr>
            <a:grpSpLocks/>
          </p:cNvGrpSpPr>
          <p:nvPr/>
        </p:nvGrpSpPr>
        <p:grpSpPr bwMode="auto">
          <a:xfrm>
            <a:off x="7740650" y="5016500"/>
            <a:ext cx="576263" cy="579438"/>
            <a:chOff x="4876" y="3160"/>
            <a:chExt cx="363" cy="365"/>
          </a:xfrm>
        </p:grpSpPr>
        <p:sp>
          <p:nvSpPr>
            <p:cNvPr id="212004" name="Rectangle 36"/>
            <p:cNvSpPr>
              <a:spLocks noChangeArrowheads="1"/>
            </p:cNvSpPr>
            <p:nvPr/>
          </p:nvSpPr>
          <p:spPr bwMode="auto">
            <a:xfrm>
              <a:off x="4876" y="3160"/>
              <a:ext cx="363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2007" name="Rectangle 39"/>
            <p:cNvSpPr>
              <a:spLocks noChangeArrowheads="1"/>
            </p:cNvSpPr>
            <p:nvPr/>
          </p:nvSpPr>
          <p:spPr bwMode="auto">
            <a:xfrm>
              <a:off x="4876" y="3343"/>
              <a:ext cx="363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12008" name="Rectangle 40"/>
          <p:cNvSpPr>
            <a:spLocks noChangeArrowheads="1"/>
          </p:cNvSpPr>
          <p:nvPr/>
        </p:nvSpPr>
        <p:spPr bwMode="auto">
          <a:xfrm>
            <a:off x="8316913" y="5307013"/>
            <a:ext cx="576262" cy="2889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12009" name="Group 41"/>
          <p:cNvGrpSpPr>
            <a:grpSpLocks noChangeAspect="1"/>
          </p:cNvGrpSpPr>
          <p:nvPr/>
        </p:nvGrpSpPr>
        <p:grpSpPr bwMode="auto">
          <a:xfrm>
            <a:off x="4822825" y="5776913"/>
            <a:ext cx="3925888" cy="747712"/>
            <a:chOff x="1020" y="1373"/>
            <a:chExt cx="4128" cy="787"/>
          </a:xfrm>
        </p:grpSpPr>
        <p:sp>
          <p:nvSpPr>
            <p:cNvPr id="212010" name="AutoShape 42"/>
            <p:cNvSpPr>
              <a:spLocks noChangeAspect="1" noChangeArrowheads="1"/>
            </p:cNvSpPr>
            <p:nvPr/>
          </p:nvSpPr>
          <p:spPr bwMode="auto">
            <a:xfrm rot="-5400000">
              <a:off x="1779" y="1797"/>
              <a:ext cx="181" cy="453"/>
            </a:xfrm>
            <a:prstGeom prst="can">
              <a:avLst>
                <a:gd name="adj" fmla="val 6256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12011" name="Group 43"/>
            <p:cNvGrpSpPr>
              <a:grpSpLocks noChangeAspect="1"/>
            </p:cNvGrpSpPr>
            <p:nvPr/>
          </p:nvGrpSpPr>
          <p:grpSpPr bwMode="auto">
            <a:xfrm>
              <a:off x="1020" y="1373"/>
              <a:ext cx="726" cy="787"/>
              <a:chOff x="1519" y="1373"/>
              <a:chExt cx="726" cy="787"/>
            </a:xfrm>
          </p:grpSpPr>
          <p:sp>
            <p:nvSpPr>
              <p:cNvPr id="212012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519" y="1933"/>
                <a:ext cx="545" cy="227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13" name="AutoShape 45"/>
              <p:cNvSpPr>
                <a:spLocks noChangeAspect="1" noChangeArrowheads="1"/>
              </p:cNvSpPr>
              <p:nvPr/>
            </p:nvSpPr>
            <p:spPr bwMode="auto">
              <a:xfrm>
                <a:off x="1519" y="1820"/>
                <a:ext cx="113" cy="113"/>
              </a:xfrm>
              <a:prstGeom prst="rtTriangle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14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1632" y="1820"/>
                <a:ext cx="113" cy="113"/>
              </a:xfrm>
              <a:prstGeom prst="rtTriangle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15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745" y="1820"/>
                <a:ext cx="113" cy="113"/>
              </a:xfrm>
              <a:prstGeom prst="rtTriangle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16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860" y="1593"/>
                <a:ext cx="113" cy="340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17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873" y="1483"/>
                <a:ext cx="144" cy="110"/>
              </a:xfrm>
              <a:prstGeom prst="cloudCallout">
                <a:avLst>
                  <a:gd name="adj1" fmla="val 43750"/>
                  <a:gd name="adj2" fmla="val -33634"/>
                </a:avLst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18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87" y="1428"/>
                <a:ext cx="144" cy="110"/>
              </a:xfrm>
              <a:prstGeom prst="cloudCallout">
                <a:avLst>
                  <a:gd name="adj1" fmla="val 39583"/>
                  <a:gd name="adj2" fmla="val -28181"/>
                </a:avLst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19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2101" y="1373"/>
                <a:ext cx="144" cy="110"/>
              </a:xfrm>
              <a:prstGeom prst="cloudCallout">
                <a:avLst>
                  <a:gd name="adj1" fmla="val 37500"/>
                  <a:gd name="adj2" fmla="val -25454"/>
                </a:avLst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20" name="Line 52"/>
              <p:cNvSpPr>
                <a:spLocks noChangeAspect="1" noChangeShapeType="1"/>
              </p:cNvSpPr>
              <p:nvPr/>
            </p:nvSpPr>
            <p:spPr bwMode="auto">
              <a:xfrm>
                <a:off x="1519" y="2160"/>
                <a:ext cx="5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21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1519" y="1820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22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2064" y="1933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23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1973" y="1593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24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1859" y="1593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25" name="Line 57"/>
              <p:cNvSpPr>
                <a:spLocks noChangeAspect="1" noChangeShapeType="1"/>
              </p:cNvSpPr>
              <p:nvPr/>
            </p:nvSpPr>
            <p:spPr bwMode="auto">
              <a:xfrm>
                <a:off x="1973" y="1933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26" name="Line 58"/>
              <p:cNvSpPr>
                <a:spLocks noChangeAspect="1" noChangeShapeType="1"/>
              </p:cNvSpPr>
              <p:nvPr/>
            </p:nvSpPr>
            <p:spPr bwMode="auto">
              <a:xfrm>
                <a:off x="1859" y="1593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27" name="Line 59"/>
              <p:cNvSpPr>
                <a:spLocks noChangeAspect="1" noChangeShapeType="1"/>
              </p:cNvSpPr>
              <p:nvPr/>
            </p:nvSpPr>
            <p:spPr bwMode="auto">
              <a:xfrm>
                <a:off x="1519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28" name="Line 60"/>
              <p:cNvSpPr>
                <a:spLocks noChangeAspect="1" noChangeShapeType="1"/>
              </p:cNvSpPr>
              <p:nvPr/>
            </p:nvSpPr>
            <p:spPr bwMode="auto">
              <a:xfrm>
                <a:off x="1632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29" name="Line 61"/>
              <p:cNvSpPr>
                <a:spLocks noChangeAspect="1" noChangeShapeType="1"/>
              </p:cNvSpPr>
              <p:nvPr/>
            </p:nvSpPr>
            <p:spPr bwMode="auto">
              <a:xfrm>
                <a:off x="1745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30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1746" y="1820"/>
                <a:ext cx="0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31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1633" y="1820"/>
                <a:ext cx="0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2032" name="Group 64"/>
            <p:cNvGrpSpPr>
              <a:grpSpLocks noChangeAspect="1"/>
            </p:cNvGrpSpPr>
            <p:nvPr/>
          </p:nvGrpSpPr>
          <p:grpSpPr bwMode="auto">
            <a:xfrm>
              <a:off x="2154" y="1373"/>
              <a:ext cx="726" cy="787"/>
              <a:chOff x="1519" y="1373"/>
              <a:chExt cx="726" cy="787"/>
            </a:xfrm>
          </p:grpSpPr>
          <p:sp>
            <p:nvSpPr>
              <p:cNvPr id="212033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1519" y="1933"/>
                <a:ext cx="545" cy="227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34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1519" y="1820"/>
                <a:ext cx="113" cy="113"/>
              </a:xfrm>
              <a:prstGeom prst="rtTriangle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35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1632" y="1820"/>
                <a:ext cx="113" cy="113"/>
              </a:xfrm>
              <a:prstGeom prst="rtTriangle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36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1745" y="1820"/>
                <a:ext cx="113" cy="113"/>
              </a:xfrm>
              <a:prstGeom prst="rtTriangle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37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1860" y="1593"/>
                <a:ext cx="113" cy="340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38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1873" y="1483"/>
                <a:ext cx="144" cy="110"/>
              </a:xfrm>
              <a:prstGeom prst="cloudCallout">
                <a:avLst>
                  <a:gd name="adj1" fmla="val 43750"/>
                  <a:gd name="adj2" fmla="val -33634"/>
                </a:avLst>
              </a:prstGeom>
              <a:solidFill>
                <a:srgbClr val="66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39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1987" y="1428"/>
                <a:ext cx="144" cy="110"/>
              </a:xfrm>
              <a:prstGeom prst="cloudCallout">
                <a:avLst>
                  <a:gd name="adj1" fmla="val 39583"/>
                  <a:gd name="adj2" fmla="val -28181"/>
                </a:avLst>
              </a:prstGeom>
              <a:solidFill>
                <a:srgbClr val="66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40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2101" y="1373"/>
                <a:ext cx="144" cy="110"/>
              </a:xfrm>
              <a:prstGeom prst="cloudCallout">
                <a:avLst>
                  <a:gd name="adj1" fmla="val 37500"/>
                  <a:gd name="adj2" fmla="val -25454"/>
                </a:avLst>
              </a:prstGeom>
              <a:solidFill>
                <a:srgbClr val="66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41" name="Line 73"/>
              <p:cNvSpPr>
                <a:spLocks noChangeAspect="1" noChangeShapeType="1"/>
              </p:cNvSpPr>
              <p:nvPr/>
            </p:nvSpPr>
            <p:spPr bwMode="auto">
              <a:xfrm>
                <a:off x="1519" y="2160"/>
                <a:ext cx="5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42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1519" y="1820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43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2064" y="1933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44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1973" y="1593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45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1859" y="1593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46" name="Line 78"/>
              <p:cNvSpPr>
                <a:spLocks noChangeAspect="1" noChangeShapeType="1"/>
              </p:cNvSpPr>
              <p:nvPr/>
            </p:nvSpPr>
            <p:spPr bwMode="auto">
              <a:xfrm>
                <a:off x="1973" y="1933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47" name="Line 79"/>
              <p:cNvSpPr>
                <a:spLocks noChangeAspect="1" noChangeShapeType="1"/>
              </p:cNvSpPr>
              <p:nvPr/>
            </p:nvSpPr>
            <p:spPr bwMode="auto">
              <a:xfrm>
                <a:off x="1859" y="1593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48" name="Line 80"/>
              <p:cNvSpPr>
                <a:spLocks noChangeAspect="1" noChangeShapeType="1"/>
              </p:cNvSpPr>
              <p:nvPr/>
            </p:nvSpPr>
            <p:spPr bwMode="auto">
              <a:xfrm>
                <a:off x="1519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49" name="Line 81"/>
              <p:cNvSpPr>
                <a:spLocks noChangeAspect="1" noChangeShapeType="1"/>
              </p:cNvSpPr>
              <p:nvPr/>
            </p:nvSpPr>
            <p:spPr bwMode="auto">
              <a:xfrm>
                <a:off x="1632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50" name="Line 82"/>
              <p:cNvSpPr>
                <a:spLocks noChangeAspect="1" noChangeShapeType="1"/>
              </p:cNvSpPr>
              <p:nvPr/>
            </p:nvSpPr>
            <p:spPr bwMode="auto">
              <a:xfrm>
                <a:off x="1745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51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1746" y="1820"/>
                <a:ext cx="0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52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1633" y="1820"/>
                <a:ext cx="0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2053" name="Group 85"/>
            <p:cNvGrpSpPr>
              <a:grpSpLocks noChangeAspect="1"/>
            </p:cNvGrpSpPr>
            <p:nvPr/>
          </p:nvGrpSpPr>
          <p:grpSpPr bwMode="auto">
            <a:xfrm>
              <a:off x="3288" y="1373"/>
              <a:ext cx="726" cy="787"/>
              <a:chOff x="1519" y="1373"/>
              <a:chExt cx="726" cy="787"/>
            </a:xfrm>
          </p:grpSpPr>
          <p:sp>
            <p:nvSpPr>
              <p:cNvPr id="212054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519" y="1933"/>
                <a:ext cx="545" cy="22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55" name="AutoShape 87"/>
              <p:cNvSpPr>
                <a:spLocks noChangeAspect="1" noChangeArrowheads="1"/>
              </p:cNvSpPr>
              <p:nvPr/>
            </p:nvSpPr>
            <p:spPr bwMode="auto">
              <a:xfrm>
                <a:off x="1519" y="1820"/>
                <a:ext cx="113" cy="113"/>
              </a:xfrm>
              <a:prstGeom prst="rtTriangle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56" name="AutoShape 88"/>
              <p:cNvSpPr>
                <a:spLocks noChangeAspect="1" noChangeArrowheads="1"/>
              </p:cNvSpPr>
              <p:nvPr/>
            </p:nvSpPr>
            <p:spPr bwMode="auto">
              <a:xfrm>
                <a:off x="1632" y="1820"/>
                <a:ext cx="113" cy="113"/>
              </a:xfrm>
              <a:prstGeom prst="rtTriangle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57" name="AutoShape 89"/>
              <p:cNvSpPr>
                <a:spLocks noChangeAspect="1" noChangeArrowheads="1"/>
              </p:cNvSpPr>
              <p:nvPr/>
            </p:nvSpPr>
            <p:spPr bwMode="auto">
              <a:xfrm>
                <a:off x="1745" y="1820"/>
                <a:ext cx="113" cy="113"/>
              </a:xfrm>
              <a:prstGeom prst="rtTriangle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5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1860" y="1593"/>
                <a:ext cx="113" cy="34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59" name="AutoShape 91"/>
              <p:cNvSpPr>
                <a:spLocks noChangeAspect="1" noChangeArrowheads="1"/>
              </p:cNvSpPr>
              <p:nvPr/>
            </p:nvSpPr>
            <p:spPr bwMode="auto">
              <a:xfrm>
                <a:off x="1873" y="1483"/>
                <a:ext cx="144" cy="110"/>
              </a:xfrm>
              <a:prstGeom prst="cloudCallout">
                <a:avLst>
                  <a:gd name="adj1" fmla="val 43750"/>
                  <a:gd name="adj2" fmla="val -33634"/>
                </a:avLst>
              </a:prstGeom>
              <a:solidFill>
                <a:srgbClr val="FF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60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1987" y="1428"/>
                <a:ext cx="144" cy="110"/>
              </a:xfrm>
              <a:prstGeom prst="cloudCallout">
                <a:avLst>
                  <a:gd name="adj1" fmla="val 39583"/>
                  <a:gd name="adj2" fmla="val -28181"/>
                </a:avLst>
              </a:prstGeom>
              <a:solidFill>
                <a:srgbClr val="FF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61" name="AutoShape 93"/>
              <p:cNvSpPr>
                <a:spLocks noChangeAspect="1" noChangeArrowheads="1"/>
              </p:cNvSpPr>
              <p:nvPr/>
            </p:nvSpPr>
            <p:spPr bwMode="auto">
              <a:xfrm>
                <a:off x="2101" y="1373"/>
                <a:ext cx="144" cy="110"/>
              </a:xfrm>
              <a:prstGeom prst="cloudCallout">
                <a:avLst>
                  <a:gd name="adj1" fmla="val 37500"/>
                  <a:gd name="adj2" fmla="val -25454"/>
                </a:avLst>
              </a:prstGeom>
              <a:solidFill>
                <a:srgbClr val="FF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62" name="Line 94"/>
              <p:cNvSpPr>
                <a:spLocks noChangeAspect="1" noChangeShapeType="1"/>
              </p:cNvSpPr>
              <p:nvPr/>
            </p:nvSpPr>
            <p:spPr bwMode="auto">
              <a:xfrm>
                <a:off x="1519" y="2160"/>
                <a:ext cx="5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63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1519" y="1820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64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2064" y="1933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65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1973" y="1593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66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1859" y="1593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67" name="Line 99"/>
              <p:cNvSpPr>
                <a:spLocks noChangeAspect="1" noChangeShapeType="1"/>
              </p:cNvSpPr>
              <p:nvPr/>
            </p:nvSpPr>
            <p:spPr bwMode="auto">
              <a:xfrm>
                <a:off x="1973" y="1933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68" name="Line 100"/>
              <p:cNvSpPr>
                <a:spLocks noChangeAspect="1" noChangeShapeType="1"/>
              </p:cNvSpPr>
              <p:nvPr/>
            </p:nvSpPr>
            <p:spPr bwMode="auto">
              <a:xfrm>
                <a:off x="1859" y="1593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69" name="Line 101"/>
              <p:cNvSpPr>
                <a:spLocks noChangeAspect="1" noChangeShapeType="1"/>
              </p:cNvSpPr>
              <p:nvPr/>
            </p:nvSpPr>
            <p:spPr bwMode="auto">
              <a:xfrm>
                <a:off x="1519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70" name="Line 102"/>
              <p:cNvSpPr>
                <a:spLocks noChangeAspect="1" noChangeShapeType="1"/>
              </p:cNvSpPr>
              <p:nvPr/>
            </p:nvSpPr>
            <p:spPr bwMode="auto">
              <a:xfrm>
                <a:off x="1632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71" name="Line 103"/>
              <p:cNvSpPr>
                <a:spLocks noChangeAspect="1" noChangeShapeType="1"/>
              </p:cNvSpPr>
              <p:nvPr/>
            </p:nvSpPr>
            <p:spPr bwMode="auto">
              <a:xfrm>
                <a:off x="1745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72" name="Line 104"/>
              <p:cNvSpPr>
                <a:spLocks noChangeAspect="1" noChangeShapeType="1"/>
              </p:cNvSpPr>
              <p:nvPr/>
            </p:nvSpPr>
            <p:spPr bwMode="auto">
              <a:xfrm flipV="1">
                <a:off x="1746" y="1820"/>
                <a:ext cx="0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73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1633" y="1820"/>
                <a:ext cx="0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2074" name="Group 106"/>
            <p:cNvGrpSpPr>
              <a:grpSpLocks noChangeAspect="1"/>
            </p:cNvGrpSpPr>
            <p:nvPr/>
          </p:nvGrpSpPr>
          <p:grpSpPr bwMode="auto">
            <a:xfrm>
              <a:off x="4422" y="1373"/>
              <a:ext cx="726" cy="787"/>
              <a:chOff x="1519" y="1373"/>
              <a:chExt cx="726" cy="787"/>
            </a:xfrm>
          </p:grpSpPr>
          <p:sp>
            <p:nvSpPr>
              <p:cNvPr id="212075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1519" y="1933"/>
                <a:ext cx="545" cy="227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76" name="AutoShape 108"/>
              <p:cNvSpPr>
                <a:spLocks noChangeAspect="1" noChangeArrowheads="1"/>
              </p:cNvSpPr>
              <p:nvPr/>
            </p:nvSpPr>
            <p:spPr bwMode="auto">
              <a:xfrm>
                <a:off x="1519" y="1820"/>
                <a:ext cx="113" cy="113"/>
              </a:xfrm>
              <a:prstGeom prst="rtTriangle">
                <a:avLst/>
              </a:prstGeom>
              <a:solidFill>
                <a:srgbClr val="99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77" name="AutoShape 109"/>
              <p:cNvSpPr>
                <a:spLocks noChangeAspect="1" noChangeArrowheads="1"/>
              </p:cNvSpPr>
              <p:nvPr/>
            </p:nvSpPr>
            <p:spPr bwMode="auto">
              <a:xfrm>
                <a:off x="1632" y="1820"/>
                <a:ext cx="113" cy="113"/>
              </a:xfrm>
              <a:prstGeom prst="rtTriangle">
                <a:avLst/>
              </a:prstGeom>
              <a:solidFill>
                <a:srgbClr val="99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78" name="AutoShape 110"/>
              <p:cNvSpPr>
                <a:spLocks noChangeAspect="1" noChangeArrowheads="1"/>
              </p:cNvSpPr>
              <p:nvPr/>
            </p:nvSpPr>
            <p:spPr bwMode="auto">
              <a:xfrm>
                <a:off x="1745" y="1820"/>
                <a:ext cx="113" cy="113"/>
              </a:xfrm>
              <a:prstGeom prst="rtTriangle">
                <a:avLst/>
              </a:prstGeom>
              <a:solidFill>
                <a:srgbClr val="99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79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1860" y="1593"/>
                <a:ext cx="113" cy="340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080" name="AutoShape 112"/>
              <p:cNvSpPr>
                <a:spLocks noChangeAspect="1" noChangeArrowheads="1"/>
              </p:cNvSpPr>
              <p:nvPr/>
            </p:nvSpPr>
            <p:spPr bwMode="auto">
              <a:xfrm>
                <a:off x="1873" y="1483"/>
                <a:ext cx="144" cy="110"/>
              </a:xfrm>
              <a:prstGeom prst="cloudCallout">
                <a:avLst>
                  <a:gd name="adj1" fmla="val 43750"/>
                  <a:gd name="adj2" fmla="val -33634"/>
                </a:avLst>
              </a:prstGeom>
              <a:solidFill>
                <a:srgbClr val="99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81" name="AutoShape 113"/>
              <p:cNvSpPr>
                <a:spLocks noChangeAspect="1" noChangeArrowheads="1"/>
              </p:cNvSpPr>
              <p:nvPr/>
            </p:nvSpPr>
            <p:spPr bwMode="auto">
              <a:xfrm>
                <a:off x="1987" y="1428"/>
                <a:ext cx="144" cy="110"/>
              </a:xfrm>
              <a:prstGeom prst="cloudCallout">
                <a:avLst>
                  <a:gd name="adj1" fmla="val 39583"/>
                  <a:gd name="adj2" fmla="val -28181"/>
                </a:avLst>
              </a:prstGeom>
              <a:solidFill>
                <a:srgbClr val="99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82" name="AutoShape 114"/>
              <p:cNvSpPr>
                <a:spLocks noChangeAspect="1" noChangeArrowheads="1"/>
              </p:cNvSpPr>
              <p:nvPr/>
            </p:nvSpPr>
            <p:spPr bwMode="auto">
              <a:xfrm>
                <a:off x="2101" y="1373"/>
                <a:ext cx="144" cy="110"/>
              </a:xfrm>
              <a:prstGeom prst="cloudCallout">
                <a:avLst>
                  <a:gd name="adj1" fmla="val 37500"/>
                  <a:gd name="adj2" fmla="val -25454"/>
                </a:avLst>
              </a:prstGeom>
              <a:solidFill>
                <a:srgbClr val="99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2083" name="Line 115"/>
              <p:cNvSpPr>
                <a:spLocks noChangeAspect="1" noChangeShapeType="1"/>
              </p:cNvSpPr>
              <p:nvPr/>
            </p:nvSpPr>
            <p:spPr bwMode="auto">
              <a:xfrm>
                <a:off x="1519" y="2160"/>
                <a:ext cx="5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84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1519" y="1820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85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2064" y="1933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86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1973" y="1593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87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1859" y="1593"/>
                <a:ext cx="0" cy="3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88" name="Line 120"/>
              <p:cNvSpPr>
                <a:spLocks noChangeAspect="1" noChangeShapeType="1"/>
              </p:cNvSpPr>
              <p:nvPr/>
            </p:nvSpPr>
            <p:spPr bwMode="auto">
              <a:xfrm>
                <a:off x="1973" y="1933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89" name="Line 121"/>
              <p:cNvSpPr>
                <a:spLocks noChangeAspect="1" noChangeShapeType="1"/>
              </p:cNvSpPr>
              <p:nvPr/>
            </p:nvSpPr>
            <p:spPr bwMode="auto">
              <a:xfrm>
                <a:off x="1859" y="1593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90" name="Line 122"/>
              <p:cNvSpPr>
                <a:spLocks noChangeAspect="1" noChangeShapeType="1"/>
              </p:cNvSpPr>
              <p:nvPr/>
            </p:nvSpPr>
            <p:spPr bwMode="auto">
              <a:xfrm>
                <a:off x="1519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91" name="Line 123"/>
              <p:cNvSpPr>
                <a:spLocks noChangeAspect="1" noChangeShapeType="1"/>
              </p:cNvSpPr>
              <p:nvPr/>
            </p:nvSpPr>
            <p:spPr bwMode="auto">
              <a:xfrm>
                <a:off x="1632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92" name="Line 124"/>
              <p:cNvSpPr>
                <a:spLocks noChangeAspect="1" noChangeShapeType="1"/>
              </p:cNvSpPr>
              <p:nvPr/>
            </p:nvSpPr>
            <p:spPr bwMode="auto">
              <a:xfrm>
                <a:off x="1745" y="1820"/>
                <a:ext cx="114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93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1746" y="1820"/>
                <a:ext cx="0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94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1633" y="1820"/>
                <a:ext cx="0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2095" name="AutoShape 127"/>
            <p:cNvSpPr>
              <a:spLocks noChangeAspect="1" noChangeArrowheads="1"/>
            </p:cNvSpPr>
            <p:nvPr/>
          </p:nvSpPr>
          <p:spPr bwMode="auto">
            <a:xfrm rot="-5400000">
              <a:off x="2926" y="1797"/>
              <a:ext cx="181" cy="453"/>
            </a:xfrm>
            <a:prstGeom prst="can">
              <a:avLst>
                <a:gd name="adj" fmla="val 6256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2096" name="AutoShape 128"/>
            <p:cNvSpPr>
              <a:spLocks noChangeAspect="1" noChangeArrowheads="1"/>
            </p:cNvSpPr>
            <p:nvPr/>
          </p:nvSpPr>
          <p:spPr bwMode="auto">
            <a:xfrm rot="-5400000">
              <a:off x="4073" y="1797"/>
              <a:ext cx="181" cy="453"/>
            </a:xfrm>
            <a:prstGeom prst="can">
              <a:avLst>
                <a:gd name="adj" fmla="val 6256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/>
      <p:bldP spid="211973" grpId="0" animBg="1"/>
      <p:bldP spid="211974" grpId="0" animBg="1"/>
      <p:bldP spid="211975" grpId="0" animBg="1"/>
      <p:bldP spid="211977" grpId="0" animBg="1"/>
      <p:bldP spid="211981" grpId="0"/>
      <p:bldP spid="211994" grpId="0"/>
      <p:bldP spid="211995" grpId="0"/>
      <p:bldP spid="211996" grpId="0"/>
      <p:bldP spid="2120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987675" y="1916113"/>
            <a:ext cx="287338" cy="2889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2700338" y="1916113"/>
            <a:ext cx="287337" cy="2889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2411413" y="1916113"/>
            <a:ext cx="287337" cy="2889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2122488" y="1916113"/>
            <a:ext cx="287337" cy="2889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6242" name="Rectangle 178"/>
          <p:cNvSpPr>
            <a:spLocks noChangeArrowheads="1"/>
          </p:cNvSpPr>
          <p:nvPr/>
        </p:nvSpPr>
        <p:spPr bwMode="auto">
          <a:xfrm>
            <a:off x="1835150" y="2203450"/>
            <a:ext cx="1439863" cy="2889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6243" name="Rectangle 179"/>
          <p:cNvSpPr>
            <a:spLocks noChangeArrowheads="1"/>
          </p:cNvSpPr>
          <p:nvPr/>
        </p:nvSpPr>
        <p:spPr bwMode="auto">
          <a:xfrm>
            <a:off x="1547813" y="2492375"/>
            <a:ext cx="1368425" cy="2889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1258888" y="2779713"/>
            <a:ext cx="1439862" cy="2889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6244" name="Rectangle 180"/>
          <p:cNvSpPr>
            <a:spLocks noChangeArrowheads="1"/>
          </p:cNvSpPr>
          <p:nvPr/>
        </p:nvSpPr>
        <p:spPr bwMode="auto">
          <a:xfrm>
            <a:off x="971550" y="3068638"/>
            <a:ext cx="1439863" cy="2889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6205" name="Rectangle 141"/>
          <p:cNvSpPr>
            <a:spLocks noChangeArrowheads="1"/>
          </p:cNvSpPr>
          <p:nvPr/>
        </p:nvSpPr>
        <p:spPr bwMode="auto">
          <a:xfrm>
            <a:off x="2987675" y="1914525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8</a:t>
            </a:r>
          </a:p>
        </p:txBody>
      </p:sp>
      <p:sp>
        <p:nvSpPr>
          <p:cNvPr id="216206" name="Rectangle 142"/>
          <p:cNvSpPr>
            <a:spLocks noChangeArrowheads="1"/>
          </p:cNvSpPr>
          <p:nvPr/>
        </p:nvSpPr>
        <p:spPr bwMode="auto">
          <a:xfrm>
            <a:off x="2700338" y="191452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4</a:t>
            </a:r>
          </a:p>
        </p:txBody>
      </p:sp>
      <p:sp>
        <p:nvSpPr>
          <p:cNvPr id="216207" name="Rectangle 143"/>
          <p:cNvSpPr>
            <a:spLocks noChangeArrowheads="1"/>
          </p:cNvSpPr>
          <p:nvPr/>
        </p:nvSpPr>
        <p:spPr bwMode="auto">
          <a:xfrm>
            <a:off x="2411413" y="191452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8</a:t>
            </a:r>
          </a:p>
        </p:txBody>
      </p:sp>
      <p:sp>
        <p:nvSpPr>
          <p:cNvPr id="216208" name="Rectangle 144"/>
          <p:cNvSpPr>
            <a:spLocks noChangeArrowheads="1"/>
          </p:cNvSpPr>
          <p:nvPr/>
        </p:nvSpPr>
        <p:spPr bwMode="auto">
          <a:xfrm>
            <a:off x="2122488" y="191452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5</a:t>
            </a:r>
          </a:p>
        </p:txBody>
      </p:sp>
      <p:sp>
        <p:nvSpPr>
          <p:cNvPr id="216210" name="Rectangle 146"/>
          <p:cNvSpPr>
            <a:spLocks noChangeArrowheads="1"/>
          </p:cNvSpPr>
          <p:nvPr/>
        </p:nvSpPr>
        <p:spPr bwMode="auto">
          <a:xfrm>
            <a:off x="2987675" y="2203450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2</a:t>
            </a:r>
          </a:p>
        </p:txBody>
      </p:sp>
      <p:sp>
        <p:nvSpPr>
          <p:cNvPr id="216215" name="Rectangle 151"/>
          <p:cNvSpPr>
            <a:spLocks noChangeArrowheads="1"/>
          </p:cNvSpPr>
          <p:nvPr/>
        </p:nvSpPr>
        <p:spPr bwMode="auto">
          <a:xfrm>
            <a:off x="2700338" y="2490788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6</a:t>
            </a:r>
          </a:p>
        </p:txBody>
      </p:sp>
      <p:sp>
        <p:nvSpPr>
          <p:cNvPr id="216220" name="Rectangle 156"/>
          <p:cNvSpPr>
            <a:spLocks noChangeArrowheads="1"/>
          </p:cNvSpPr>
          <p:nvPr/>
        </p:nvSpPr>
        <p:spPr bwMode="auto">
          <a:xfrm>
            <a:off x="2411413" y="2779713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2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/>
              <a:t>スーパーにする方法：ベクトル計算の原理 </a:t>
            </a:r>
            <a:r>
              <a:rPr lang="en-US" altLang="ja-JP"/>
              <a:t>(2)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70875" cy="576262"/>
          </a:xfrm>
        </p:spPr>
        <p:txBody>
          <a:bodyPr/>
          <a:lstStyle/>
          <a:p>
            <a:r>
              <a:rPr lang="ja-JP" altLang="en-US"/>
              <a:t>乗算を</a:t>
            </a:r>
            <a:r>
              <a:rPr lang="en-US" altLang="ja-JP"/>
              <a:t>4</a:t>
            </a:r>
            <a:r>
              <a:rPr lang="ja-JP" altLang="en-US"/>
              <a:t>分割して</a:t>
            </a:r>
            <a:r>
              <a:rPr lang="ja-JP" altLang="en-US">
                <a:solidFill>
                  <a:srgbClr val="CC0000"/>
                </a:solidFill>
              </a:rPr>
              <a:t>ずらす</a:t>
            </a:r>
            <a:r>
              <a:rPr lang="ja-JP" altLang="en-US"/>
              <a:t>考え方</a:t>
            </a:r>
            <a:r>
              <a:rPr lang="en-US" altLang="ja-JP"/>
              <a:t>(</a:t>
            </a:r>
            <a:r>
              <a:rPr lang="ja-JP" altLang="en-US"/>
              <a:t>たとえ話≠真実</a:t>
            </a:r>
            <a:r>
              <a:rPr lang="en-US" altLang="ja-JP"/>
              <a:t>)</a:t>
            </a:r>
          </a:p>
        </p:txBody>
      </p:sp>
      <p:sp>
        <p:nvSpPr>
          <p:cNvPr id="216201" name="Rectangle 137"/>
          <p:cNvSpPr>
            <a:spLocks noChangeArrowheads="1"/>
          </p:cNvSpPr>
          <p:nvPr/>
        </p:nvSpPr>
        <p:spPr bwMode="auto">
          <a:xfrm>
            <a:off x="2987675" y="1628775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4</a:t>
            </a:r>
          </a:p>
        </p:txBody>
      </p:sp>
      <p:sp>
        <p:nvSpPr>
          <p:cNvPr id="216202" name="Rectangle 138"/>
          <p:cNvSpPr>
            <a:spLocks noChangeArrowheads="1"/>
          </p:cNvSpPr>
          <p:nvPr/>
        </p:nvSpPr>
        <p:spPr bwMode="auto">
          <a:xfrm>
            <a:off x="2700338" y="162877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1</a:t>
            </a:r>
          </a:p>
        </p:txBody>
      </p:sp>
      <p:sp>
        <p:nvSpPr>
          <p:cNvPr id="216203" name="Rectangle 139"/>
          <p:cNvSpPr>
            <a:spLocks noChangeArrowheads="1"/>
          </p:cNvSpPr>
          <p:nvPr/>
        </p:nvSpPr>
        <p:spPr bwMode="auto">
          <a:xfrm>
            <a:off x="2411413" y="162877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3</a:t>
            </a:r>
          </a:p>
        </p:txBody>
      </p:sp>
      <p:sp>
        <p:nvSpPr>
          <p:cNvPr id="216204" name="Rectangle 140"/>
          <p:cNvSpPr>
            <a:spLocks noChangeArrowheads="1"/>
          </p:cNvSpPr>
          <p:nvPr/>
        </p:nvSpPr>
        <p:spPr bwMode="auto">
          <a:xfrm>
            <a:off x="2122488" y="162877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2</a:t>
            </a:r>
          </a:p>
        </p:txBody>
      </p:sp>
      <p:sp>
        <p:nvSpPr>
          <p:cNvPr id="216209" name="Rectangle 145"/>
          <p:cNvSpPr>
            <a:spLocks noChangeArrowheads="1"/>
          </p:cNvSpPr>
          <p:nvPr/>
        </p:nvSpPr>
        <p:spPr bwMode="auto">
          <a:xfrm>
            <a:off x="1835150" y="1916113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X</a:t>
            </a:r>
          </a:p>
        </p:txBody>
      </p:sp>
      <p:sp>
        <p:nvSpPr>
          <p:cNvPr id="216211" name="Rectangle 147"/>
          <p:cNvSpPr>
            <a:spLocks noChangeArrowheads="1"/>
          </p:cNvSpPr>
          <p:nvPr/>
        </p:nvSpPr>
        <p:spPr bwMode="auto">
          <a:xfrm>
            <a:off x="2700338" y="2203450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1</a:t>
            </a:r>
          </a:p>
        </p:txBody>
      </p:sp>
      <p:sp>
        <p:nvSpPr>
          <p:cNvPr id="216212" name="Rectangle 148"/>
          <p:cNvSpPr>
            <a:spLocks noChangeArrowheads="1"/>
          </p:cNvSpPr>
          <p:nvPr/>
        </p:nvSpPr>
        <p:spPr bwMode="auto">
          <a:xfrm>
            <a:off x="2411413" y="2203450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5</a:t>
            </a:r>
          </a:p>
        </p:txBody>
      </p:sp>
      <p:sp>
        <p:nvSpPr>
          <p:cNvPr id="216213" name="Rectangle 149"/>
          <p:cNvSpPr>
            <a:spLocks noChangeArrowheads="1"/>
          </p:cNvSpPr>
          <p:nvPr/>
        </p:nvSpPr>
        <p:spPr bwMode="auto">
          <a:xfrm>
            <a:off x="2122488" y="2203450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8</a:t>
            </a:r>
          </a:p>
        </p:txBody>
      </p:sp>
      <p:sp>
        <p:nvSpPr>
          <p:cNvPr id="216214" name="Rectangle 150"/>
          <p:cNvSpPr>
            <a:spLocks noChangeArrowheads="1"/>
          </p:cNvSpPr>
          <p:nvPr/>
        </p:nvSpPr>
        <p:spPr bwMode="auto">
          <a:xfrm>
            <a:off x="1835150" y="2203450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1</a:t>
            </a:r>
          </a:p>
        </p:txBody>
      </p:sp>
      <p:sp>
        <p:nvSpPr>
          <p:cNvPr id="216216" name="Rectangle 152"/>
          <p:cNvSpPr>
            <a:spLocks noChangeArrowheads="1"/>
          </p:cNvSpPr>
          <p:nvPr/>
        </p:nvSpPr>
        <p:spPr bwMode="auto">
          <a:xfrm>
            <a:off x="2413000" y="2490788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5</a:t>
            </a:r>
          </a:p>
        </p:txBody>
      </p:sp>
      <p:sp>
        <p:nvSpPr>
          <p:cNvPr id="216217" name="Rectangle 153"/>
          <p:cNvSpPr>
            <a:spLocks noChangeArrowheads="1"/>
          </p:cNvSpPr>
          <p:nvPr/>
        </p:nvSpPr>
        <p:spPr bwMode="auto">
          <a:xfrm>
            <a:off x="2124075" y="2490788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2</a:t>
            </a:r>
          </a:p>
        </p:txBody>
      </p:sp>
      <p:sp>
        <p:nvSpPr>
          <p:cNvPr id="216218" name="Rectangle 154"/>
          <p:cNvSpPr>
            <a:spLocks noChangeArrowheads="1"/>
          </p:cNvSpPr>
          <p:nvPr/>
        </p:nvSpPr>
        <p:spPr bwMode="auto">
          <a:xfrm>
            <a:off x="1835150" y="2490788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9</a:t>
            </a:r>
          </a:p>
        </p:txBody>
      </p:sp>
      <p:sp>
        <p:nvSpPr>
          <p:cNvPr id="216221" name="Rectangle 157"/>
          <p:cNvSpPr>
            <a:spLocks noChangeArrowheads="1"/>
          </p:cNvSpPr>
          <p:nvPr/>
        </p:nvSpPr>
        <p:spPr bwMode="auto">
          <a:xfrm>
            <a:off x="2124075" y="2779713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1</a:t>
            </a:r>
          </a:p>
        </p:txBody>
      </p:sp>
      <p:sp>
        <p:nvSpPr>
          <p:cNvPr id="216222" name="Rectangle 158"/>
          <p:cNvSpPr>
            <a:spLocks noChangeArrowheads="1"/>
          </p:cNvSpPr>
          <p:nvPr/>
        </p:nvSpPr>
        <p:spPr bwMode="auto">
          <a:xfrm>
            <a:off x="1835150" y="2779713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5</a:t>
            </a:r>
          </a:p>
        </p:txBody>
      </p:sp>
      <p:sp>
        <p:nvSpPr>
          <p:cNvPr id="216223" name="Rectangle 159"/>
          <p:cNvSpPr>
            <a:spLocks noChangeArrowheads="1"/>
          </p:cNvSpPr>
          <p:nvPr/>
        </p:nvSpPr>
        <p:spPr bwMode="auto">
          <a:xfrm>
            <a:off x="1546225" y="2779713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8</a:t>
            </a:r>
          </a:p>
        </p:txBody>
      </p:sp>
      <p:sp>
        <p:nvSpPr>
          <p:cNvPr id="216224" name="Rectangle 160"/>
          <p:cNvSpPr>
            <a:spLocks noChangeArrowheads="1"/>
          </p:cNvSpPr>
          <p:nvPr/>
        </p:nvSpPr>
        <p:spPr bwMode="auto">
          <a:xfrm>
            <a:off x="1258888" y="2779713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1</a:t>
            </a:r>
          </a:p>
        </p:txBody>
      </p:sp>
      <p:sp>
        <p:nvSpPr>
          <p:cNvPr id="216225" name="Rectangle 161"/>
          <p:cNvSpPr>
            <a:spLocks noChangeArrowheads="1"/>
          </p:cNvSpPr>
          <p:nvPr/>
        </p:nvSpPr>
        <p:spPr bwMode="auto">
          <a:xfrm>
            <a:off x="2124075" y="3067050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0</a:t>
            </a:r>
          </a:p>
        </p:txBody>
      </p:sp>
      <p:sp>
        <p:nvSpPr>
          <p:cNvPr id="216226" name="Rectangle 162"/>
          <p:cNvSpPr>
            <a:spLocks noChangeArrowheads="1"/>
          </p:cNvSpPr>
          <p:nvPr/>
        </p:nvSpPr>
        <p:spPr bwMode="auto">
          <a:xfrm>
            <a:off x="1836738" y="3067050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7</a:t>
            </a:r>
          </a:p>
        </p:txBody>
      </p:sp>
      <p:sp>
        <p:nvSpPr>
          <p:cNvPr id="216227" name="Rectangle 163"/>
          <p:cNvSpPr>
            <a:spLocks noChangeArrowheads="1"/>
          </p:cNvSpPr>
          <p:nvPr/>
        </p:nvSpPr>
        <p:spPr bwMode="auto">
          <a:xfrm>
            <a:off x="1547813" y="3067050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5</a:t>
            </a:r>
          </a:p>
        </p:txBody>
      </p:sp>
      <p:sp>
        <p:nvSpPr>
          <p:cNvPr id="216228" name="Rectangle 164"/>
          <p:cNvSpPr>
            <a:spLocks noChangeArrowheads="1"/>
          </p:cNvSpPr>
          <p:nvPr/>
        </p:nvSpPr>
        <p:spPr bwMode="auto">
          <a:xfrm>
            <a:off x="1258888" y="3067050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1</a:t>
            </a:r>
          </a:p>
        </p:txBody>
      </p:sp>
      <p:sp>
        <p:nvSpPr>
          <p:cNvPr id="216229" name="Rectangle 165"/>
          <p:cNvSpPr>
            <a:spLocks noChangeArrowheads="1"/>
          </p:cNvSpPr>
          <p:nvPr/>
        </p:nvSpPr>
        <p:spPr bwMode="auto">
          <a:xfrm>
            <a:off x="971550" y="3067050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1</a:t>
            </a:r>
          </a:p>
        </p:txBody>
      </p:sp>
      <p:sp>
        <p:nvSpPr>
          <p:cNvPr id="216230" name="Rectangle 166"/>
          <p:cNvSpPr>
            <a:spLocks noChangeArrowheads="1"/>
          </p:cNvSpPr>
          <p:nvPr/>
        </p:nvSpPr>
        <p:spPr bwMode="auto">
          <a:xfrm>
            <a:off x="2124075" y="3355975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2</a:t>
            </a:r>
          </a:p>
        </p:txBody>
      </p:sp>
      <p:sp>
        <p:nvSpPr>
          <p:cNvPr id="216231" name="Rectangle 167"/>
          <p:cNvSpPr>
            <a:spLocks noChangeArrowheads="1"/>
          </p:cNvSpPr>
          <p:nvPr/>
        </p:nvSpPr>
        <p:spPr bwMode="auto">
          <a:xfrm>
            <a:off x="1836738" y="335597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3</a:t>
            </a:r>
          </a:p>
        </p:txBody>
      </p:sp>
      <p:sp>
        <p:nvSpPr>
          <p:cNvPr id="216232" name="Rectangle 168"/>
          <p:cNvSpPr>
            <a:spLocks noChangeArrowheads="1"/>
          </p:cNvSpPr>
          <p:nvPr/>
        </p:nvSpPr>
        <p:spPr bwMode="auto">
          <a:xfrm>
            <a:off x="1547813" y="335597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5</a:t>
            </a:r>
          </a:p>
        </p:txBody>
      </p:sp>
      <p:sp>
        <p:nvSpPr>
          <p:cNvPr id="216233" name="Rectangle 169"/>
          <p:cNvSpPr>
            <a:spLocks noChangeArrowheads="1"/>
          </p:cNvSpPr>
          <p:nvPr/>
        </p:nvSpPr>
        <p:spPr bwMode="auto">
          <a:xfrm>
            <a:off x="1258888" y="335597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3</a:t>
            </a:r>
          </a:p>
        </p:txBody>
      </p:sp>
      <p:sp>
        <p:nvSpPr>
          <p:cNvPr id="216234" name="Rectangle 170"/>
          <p:cNvSpPr>
            <a:spLocks noChangeArrowheads="1"/>
          </p:cNvSpPr>
          <p:nvPr/>
        </p:nvSpPr>
        <p:spPr bwMode="auto">
          <a:xfrm>
            <a:off x="971550" y="3355975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1</a:t>
            </a:r>
          </a:p>
        </p:txBody>
      </p:sp>
      <p:sp>
        <p:nvSpPr>
          <p:cNvPr id="216237" name="Rectangle 173"/>
          <p:cNvSpPr>
            <a:spLocks noChangeArrowheads="1"/>
          </p:cNvSpPr>
          <p:nvPr/>
        </p:nvSpPr>
        <p:spPr bwMode="auto">
          <a:xfrm>
            <a:off x="2987675" y="3355975"/>
            <a:ext cx="2873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2</a:t>
            </a:r>
          </a:p>
        </p:txBody>
      </p:sp>
      <p:sp>
        <p:nvSpPr>
          <p:cNvPr id="216238" name="Rectangle 174"/>
          <p:cNvSpPr>
            <a:spLocks noChangeArrowheads="1"/>
          </p:cNvSpPr>
          <p:nvPr/>
        </p:nvSpPr>
        <p:spPr bwMode="auto">
          <a:xfrm>
            <a:off x="2700338" y="335597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7</a:t>
            </a:r>
          </a:p>
        </p:txBody>
      </p:sp>
      <p:sp>
        <p:nvSpPr>
          <p:cNvPr id="216239" name="Rectangle 175"/>
          <p:cNvSpPr>
            <a:spLocks noChangeArrowheads="1"/>
          </p:cNvSpPr>
          <p:nvPr/>
        </p:nvSpPr>
        <p:spPr bwMode="auto">
          <a:xfrm>
            <a:off x="2411413" y="3355975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2</a:t>
            </a:r>
          </a:p>
        </p:txBody>
      </p:sp>
      <p:sp>
        <p:nvSpPr>
          <p:cNvPr id="216240" name="Line 176"/>
          <p:cNvSpPr>
            <a:spLocks noChangeShapeType="1"/>
          </p:cNvSpPr>
          <p:nvPr/>
        </p:nvSpPr>
        <p:spPr bwMode="auto">
          <a:xfrm>
            <a:off x="971550" y="33559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241" name="Line 177"/>
          <p:cNvSpPr>
            <a:spLocks noChangeShapeType="1"/>
          </p:cNvSpPr>
          <p:nvPr/>
        </p:nvSpPr>
        <p:spPr bwMode="auto">
          <a:xfrm>
            <a:off x="1835150" y="2203450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16276" name="Group 212"/>
          <p:cNvGrpSpPr>
            <a:grpSpLocks/>
          </p:cNvGrpSpPr>
          <p:nvPr/>
        </p:nvGrpSpPr>
        <p:grpSpPr bwMode="auto">
          <a:xfrm>
            <a:off x="3348038" y="2490788"/>
            <a:ext cx="2663825" cy="290512"/>
            <a:chOff x="2109" y="1569"/>
            <a:chExt cx="1678" cy="183"/>
          </a:xfrm>
        </p:grpSpPr>
        <p:sp>
          <p:nvSpPr>
            <p:cNvPr id="216264" name="Rectangle 200"/>
            <p:cNvSpPr>
              <a:spLocks noChangeArrowheads="1"/>
            </p:cNvSpPr>
            <p:nvPr/>
          </p:nvSpPr>
          <p:spPr bwMode="auto">
            <a:xfrm>
              <a:off x="2336" y="1569"/>
              <a:ext cx="1451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6265" name="Rectangle 201"/>
            <p:cNvSpPr>
              <a:spLocks noChangeArrowheads="1"/>
            </p:cNvSpPr>
            <p:nvPr/>
          </p:nvSpPr>
          <p:spPr bwMode="auto">
            <a:xfrm>
              <a:off x="3062" y="1569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1</a:t>
              </a:r>
            </a:p>
          </p:txBody>
        </p:sp>
        <p:sp>
          <p:nvSpPr>
            <p:cNvPr id="216266" name="Rectangle 202"/>
            <p:cNvSpPr>
              <a:spLocks noChangeArrowheads="1"/>
            </p:cNvSpPr>
            <p:nvPr/>
          </p:nvSpPr>
          <p:spPr bwMode="auto">
            <a:xfrm>
              <a:off x="2881" y="1569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1</a:t>
              </a:r>
            </a:p>
          </p:txBody>
        </p:sp>
        <p:sp>
          <p:nvSpPr>
            <p:cNvPr id="216267" name="Rectangle 203"/>
            <p:cNvSpPr>
              <a:spLocks noChangeArrowheads="1"/>
            </p:cNvSpPr>
            <p:nvPr/>
          </p:nvSpPr>
          <p:spPr bwMode="auto">
            <a:xfrm>
              <a:off x="2699" y="1569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1</a:t>
              </a:r>
            </a:p>
          </p:txBody>
        </p:sp>
        <p:sp>
          <p:nvSpPr>
            <p:cNvPr id="216270" name="Rectangle 206"/>
            <p:cNvSpPr>
              <a:spLocks noChangeArrowheads="1"/>
            </p:cNvSpPr>
            <p:nvPr/>
          </p:nvSpPr>
          <p:spPr bwMode="auto">
            <a:xfrm>
              <a:off x="3606" y="1569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2</a:t>
              </a:r>
            </a:p>
          </p:txBody>
        </p:sp>
        <p:sp>
          <p:nvSpPr>
            <p:cNvPr id="216271" name="Rectangle 207"/>
            <p:cNvSpPr>
              <a:spLocks noChangeArrowheads="1"/>
            </p:cNvSpPr>
            <p:nvPr/>
          </p:nvSpPr>
          <p:spPr bwMode="auto">
            <a:xfrm>
              <a:off x="3425" y="1569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7</a:t>
              </a:r>
            </a:p>
          </p:txBody>
        </p:sp>
        <p:sp>
          <p:nvSpPr>
            <p:cNvPr id="216272" name="Rectangle 208"/>
            <p:cNvSpPr>
              <a:spLocks noChangeArrowheads="1"/>
            </p:cNvSpPr>
            <p:nvPr/>
          </p:nvSpPr>
          <p:spPr bwMode="auto">
            <a:xfrm>
              <a:off x="3243" y="1569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0</a:t>
              </a:r>
            </a:p>
          </p:txBody>
        </p:sp>
        <p:sp>
          <p:nvSpPr>
            <p:cNvPr id="216273" name="AutoShape 209"/>
            <p:cNvSpPr>
              <a:spLocks noChangeArrowheads="1"/>
            </p:cNvSpPr>
            <p:nvPr/>
          </p:nvSpPr>
          <p:spPr bwMode="auto">
            <a:xfrm>
              <a:off x="2109" y="1570"/>
              <a:ext cx="227" cy="182"/>
            </a:xfrm>
            <a:prstGeom prst="rightArrow">
              <a:avLst>
                <a:gd name="adj1" fmla="val 39565"/>
                <a:gd name="adj2" fmla="val 49451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6277" name="Group 213"/>
          <p:cNvGrpSpPr>
            <a:grpSpLocks/>
          </p:cNvGrpSpPr>
          <p:nvPr/>
        </p:nvGrpSpPr>
        <p:grpSpPr bwMode="auto">
          <a:xfrm>
            <a:off x="3348038" y="2779713"/>
            <a:ext cx="2663825" cy="288925"/>
            <a:chOff x="2109" y="1751"/>
            <a:chExt cx="1678" cy="182"/>
          </a:xfrm>
        </p:grpSpPr>
        <p:sp>
          <p:nvSpPr>
            <p:cNvPr id="216255" name="Rectangle 191"/>
            <p:cNvSpPr>
              <a:spLocks noChangeArrowheads="1"/>
            </p:cNvSpPr>
            <p:nvPr/>
          </p:nvSpPr>
          <p:spPr bwMode="auto">
            <a:xfrm>
              <a:off x="2336" y="1751"/>
              <a:ext cx="1451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6256" name="Rectangle 192"/>
            <p:cNvSpPr>
              <a:spLocks noChangeArrowheads="1"/>
            </p:cNvSpPr>
            <p:nvPr/>
          </p:nvSpPr>
          <p:spPr bwMode="auto">
            <a:xfrm>
              <a:off x="3062" y="1751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2</a:t>
              </a:r>
            </a:p>
          </p:txBody>
        </p:sp>
        <p:sp>
          <p:nvSpPr>
            <p:cNvPr id="216257" name="Rectangle 193"/>
            <p:cNvSpPr>
              <a:spLocks noChangeArrowheads="1"/>
            </p:cNvSpPr>
            <p:nvPr/>
          </p:nvSpPr>
          <p:spPr bwMode="auto">
            <a:xfrm>
              <a:off x="2881" y="1751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6</a:t>
              </a:r>
            </a:p>
          </p:txBody>
        </p:sp>
        <p:sp>
          <p:nvSpPr>
            <p:cNvPr id="216258" name="Rectangle 194"/>
            <p:cNvSpPr>
              <a:spLocks noChangeArrowheads="1"/>
            </p:cNvSpPr>
            <p:nvPr/>
          </p:nvSpPr>
          <p:spPr bwMode="auto">
            <a:xfrm>
              <a:off x="2699" y="1751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9</a:t>
              </a:r>
            </a:p>
          </p:txBody>
        </p:sp>
        <p:sp>
          <p:nvSpPr>
            <p:cNvPr id="216259" name="Rectangle 195"/>
            <p:cNvSpPr>
              <a:spLocks noChangeArrowheads="1"/>
            </p:cNvSpPr>
            <p:nvPr/>
          </p:nvSpPr>
          <p:spPr bwMode="auto">
            <a:xfrm>
              <a:off x="2517" y="1751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1</a:t>
              </a:r>
            </a:p>
          </p:txBody>
        </p:sp>
        <p:sp>
          <p:nvSpPr>
            <p:cNvPr id="216261" name="Rectangle 197"/>
            <p:cNvSpPr>
              <a:spLocks noChangeArrowheads="1"/>
            </p:cNvSpPr>
            <p:nvPr/>
          </p:nvSpPr>
          <p:spPr bwMode="auto">
            <a:xfrm>
              <a:off x="3606" y="1751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2</a:t>
              </a:r>
            </a:p>
          </p:txBody>
        </p:sp>
        <p:sp>
          <p:nvSpPr>
            <p:cNvPr id="216262" name="Rectangle 198"/>
            <p:cNvSpPr>
              <a:spLocks noChangeArrowheads="1"/>
            </p:cNvSpPr>
            <p:nvPr/>
          </p:nvSpPr>
          <p:spPr bwMode="auto">
            <a:xfrm>
              <a:off x="3425" y="1751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7</a:t>
              </a:r>
            </a:p>
          </p:txBody>
        </p:sp>
        <p:sp>
          <p:nvSpPr>
            <p:cNvPr id="216263" name="Rectangle 199"/>
            <p:cNvSpPr>
              <a:spLocks noChangeArrowheads="1"/>
            </p:cNvSpPr>
            <p:nvPr/>
          </p:nvSpPr>
          <p:spPr bwMode="auto">
            <a:xfrm>
              <a:off x="3243" y="1751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2</a:t>
              </a:r>
            </a:p>
          </p:txBody>
        </p:sp>
        <p:sp>
          <p:nvSpPr>
            <p:cNvPr id="216274" name="AutoShape 210"/>
            <p:cNvSpPr>
              <a:spLocks noChangeArrowheads="1"/>
            </p:cNvSpPr>
            <p:nvPr/>
          </p:nvSpPr>
          <p:spPr bwMode="auto">
            <a:xfrm>
              <a:off x="2109" y="1751"/>
              <a:ext cx="227" cy="182"/>
            </a:xfrm>
            <a:prstGeom prst="rightArrow">
              <a:avLst>
                <a:gd name="adj1" fmla="val 39565"/>
                <a:gd name="adj2" fmla="val 4945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6278" name="Group 214"/>
          <p:cNvGrpSpPr>
            <a:grpSpLocks/>
          </p:cNvGrpSpPr>
          <p:nvPr/>
        </p:nvGrpSpPr>
        <p:grpSpPr bwMode="auto">
          <a:xfrm>
            <a:off x="3348038" y="3067050"/>
            <a:ext cx="2663825" cy="290513"/>
            <a:chOff x="2109" y="1932"/>
            <a:chExt cx="1678" cy="183"/>
          </a:xfrm>
        </p:grpSpPr>
        <p:sp>
          <p:nvSpPr>
            <p:cNvPr id="216254" name="Rectangle 190"/>
            <p:cNvSpPr>
              <a:spLocks noChangeArrowheads="1"/>
            </p:cNvSpPr>
            <p:nvPr/>
          </p:nvSpPr>
          <p:spPr bwMode="auto">
            <a:xfrm>
              <a:off x="2336" y="1933"/>
              <a:ext cx="1451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6245" name="Rectangle 181"/>
            <p:cNvSpPr>
              <a:spLocks noChangeArrowheads="1"/>
            </p:cNvSpPr>
            <p:nvPr/>
          </p:nvSpPr>
          <p:spPr bwMode="auto">
            <a:xfrm>
              <a:off x="3062" y="1933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2</a:t>
              </a:r>
            </a:p>
          </p:txBody>
        </p:sp>
        <p:sp>
          <p:nvSpPr>
            <p:cNvPr id="216246" name="Rectangle 182"/>
            <p:cNvSpPr>
              <a:spLocks noChangeArrowheads="1"/>
            </p:cNvSpPr>
            <p:nvPr/>
          </p:nvSpPr>
          <p:spPr bwMode="auto">
            <a:xfrm>
              <a:off x="2881" y="1933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3</a:t>
              </a:r>
            </a:p>
          </p:txBody>
        </p:sp>
        <p:sp>
          <p:nvSpPr>
            <p:cNvPr id="216247" name="Rectangle 183"/>
            <p:cNvSpPr>
              <a:spLocks noChangeArrowheads="1"/>
            </p:cNvSpPr>
            <p:nvPr/>
          </p:nvSpPr>
          <p:spPr bwMode="auto">
            <a:xfrm>
              <a:off x="2699" y="1933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5</a:t>
              </a:r>
            </a:p>
          </p:txBody>
        </p:sp>
        <p:sp>
          <p:nvSpPr>
            <p:cNvPr id="216248" name="Rectangle 184"/>
            <p:cNvSpPr>
              <a:spLocks noChangeArrowheads="1"/>
            </p:cNvSpPr>
            <p:nvPr/>
          </p:nvSpPr>
          <p:spPr bwMode="auto">
            <a:xfrm>
              <a:off x="2517" y="1933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3</a:t>
              </a:r>
            </a:p>
          </p:txBody>
        </p:sp>
        <p:sp>
          <p:nvSpPr>
            <p:cNvPr id="216249" name="Rectangle 185"/>
            <p:cNvSpPr>
              <a:spLocks noChangeArrowheads="1"/>
            </p:cNvSpPr>
            <p:nvPr/>
          </p:nvSpPr>
          <p:spPr bwMode="auto">
            <a:xfrm>
              <a:off x="2336" y="1933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1</a:t>
              </a:r>
            </a:p>
          </p:txBody>
        </p:sp>
        <p:sp>
          <p:nvSpPr>
            <p:cNvPr id="216250" name="Rectangle 186"/>
            <p:cNvSpPr>
              <a:spLocks noChangeArrowheads="1"/>
            </p:cNvSpPr>
            <p:nvPr/>
          </p:nvSpPr>
          <p:spPr bwMode="auto">
            <a:xfrm>
              <a:off x="3606" y="1933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2</a:t>
              </a:r>
            </a:p>
          </p:txBody>
        </p:sp>
        <p:sp>
          <p:nvSpPr>
            <p:cNvPr id="216251" name="Rectangle 187"/>
            <p:cNvSpPr>
              <a:spLocks noChangeArrowheads="1"/>
            </p:cNvSpPr>
            <p:nvPr/>
          </p:nvSpPr>
          <p:spPr bwMode="auto">
            <a:xfrm>
              <a:off x="3425" y="1933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7</a:t>
              </a:r>
            </a:p>
          </p:txBody>
        </p:sp>
        <p:sp>
          <p:nvSpPr>
            <p:cNvPr id="216252" name="Rectangle 188"/>
            <p:cNvSpPr>
              <a:spLocks noChangeArrowheads="1"/>
            </p:cNvSpPr>
            <p:nvPr/>
          </p:nvSpPr>
          <p:spPr bwMode="auto">
            <a:xfrm>
              <a:off x="3243" y="1933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2</a:t>
              </a:r>
            </a:p>
          </p:txBody>
        </p:sp>
        <p:sp>
          <p:nvSpPr>
            <p:cNvPr id="216275" name="AutoShape 211"/>
            <p:cNvSpPr>
              <a:spLocks noChangeArrowheads="1"/>
            </p:cNvSpPr>
            <p:nvPr/>
          </p:nvSpPr>
          <p:spPr bwMode="auto">
            <a:xfrm>
              <a:off x="2109" y="1932"/>
              <a:ext cx="227" cy="182"/>
            </a:xfrm>
            <a:prstGeom prst="rightArrow">
              <a:avLst>
                <a:gd name="adj1" fmla="val 39565"/>
                <a:gd name="adj2" fmla="val 49451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6298" name="Group 234"/>
          <p:cNvGrpSpPr>
            <a:grpSpLocks/>
          </p:cNvGrpSpPr>
          <p:nvPr/>
        </p:nvGrpSpPr>
        <p:grpSpPr bwMode="auto">
          <a:xfrm>
            <a:off x="965200" y="3860800"/>
            <a:ext cx="8070850" cy="2305050"/>
            <a:chOff x="608" y="2432"/>
            <a:chExt cx="5084" cy="1452"/>
          </a:xfrm>
        </p:grpSpPr>
        <p:sp>
          <p:nvSpPr>
            <p:cNvPr id="216077" name="Rectangle 13"/>
            <p:cNvSpPr>
              <a:spLocks noChangeArrowheads="1"/>
            </p:cNvSpPr>
            <p:nvPr/>
          </p:nvSpPr>
          <p:spPr bwMode="auto">
            <a:xfrm>
              <a:off x="608" y="2614"/>
              <a:ext cx="725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solidFill>
                    <a:srgbClr val="FFCCFF"/>
                  </a:solidFill>
                  <a:ea typeface="ＭＳ Ｐゴシック" pitchFamily="50" charset="-128"/>
                </a:rPr>
                <a:t>+</a:t>
              </a:r>
              <a:r>
                <a:rPr lang="en-US" altLang="ja-JP" sz="1800">
                  <a:ea typeface="ＭＳ Ｐゴシック" pitchFamily="50" charset="-128"/>
                </a:rPr>
                <a:t>2314x8</a:t>
              </a:r>
            </a:p>
          </p:txBody>
        </p:sp>
        <p:sp>
          <p:nvSpPr>
            <p:cNvPr id="216279" name="Rectangle 215"/>
            <p:cNvSpPr>
              <a:spLocks noChangeArrowheads="1"/>
            </p:cNvSpPr>
            <p:nvPr/>
          </p:nvSpPr>
          <p:spPr bwMode="auto">
            <a:xfrm>
              <a:off x="1333" y="2614"/>
              <a:ext cx="725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+2314x4</a:t>
              </a:r>
            </a:p>
          </p:txBody>
        </p:sp>
        <p:sp>
          <p:nvSpPr>
            <p:cNvPr id="216280" name="Rectangle 216"/>
            <p:cNvSpPr>
              <a:spLocks noChangeArrowheads="1"/>
            </p:cNvSpPr>
            <p:nvPr/>
          </p:nvSpPr>
          <p:spPr bwMode="auto">
            <a:xfrm>
              <a:off x="2058" y="2614"/>
              <a:ext cx="725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+2314x8</a:t>
              </a:r>
            </a:p>
          </p:txBody>
        </p:sp>
        <p:sp>
          <p:nvSpPr>
            <p:cNvPr id="216281" name="Rectangle 217"/>
            <p:cNvSpPr>
              <a:spLocks noChangeArrowheads="1"/>
            </p:cNvSpPr>
            <p:nvPr/>
          </p:nvSpPr>
          <p:spPr bwMode="auto">
            <a:xfrm>
              <a:off x="2783" y="2614"/>
              <a:ext cx="725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+2314x5</a:t>
              </a:r>
            </a:p>
          </p:txBody>
        </p:sp>
        <p:sp>
          <p:nvSpPr>
            <p:cNvPr id="216282" name="Rectangle 218"/>
            <p:cNvSpPr>
              <a:spLocks noChangeArrowheads="1"/>
            </p:cNvSpPr>
            <p:nvPr/>
          </p:nvSpPr>
          <p:spPr bwMode="auto">
            <a:xfrm>
              <a:off x="1336" y="2979"/>
              <a:ext cx="725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solidFill>
                    <a:srgbClr val="FFCCFF"/>
                  </a:solidFill>
                  <a:ea typeface="ＭＳ Ｐゴシック" pitchFamily="50" charset="-128"/>
                </a:rPr>
                <a:t>+</a:t>
              </a:r>
              <a:r>
                <a:rPr lang="en-US" altLang="ja-JP" sz="1800">
                  <a:ea typeface="ＭＳ Ｐゴシック" pitchFamily="50" charset="-128"/>
                </a:rPr>
                <a:t>7872x2</a:t>
              </a:r>
            </a:p>
          </p:txBody>
        </p:sp>
        <p:sp>
          <p:nvSpPr>
            <p:cNvPr id="216283" name="Rectangle 219"/>
            <p:cNvSpPr>
              <a:spLocks noChangeArrowheads="1"/>
            </p:cNvSpPr>
            <p:nvPr/>
          </p:nvSpPr>
          <p:spPr bwMode="auto">
            <a:xfrm>
              <a:off x="2061" y="2979"/>
              <a:ext cx="725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+7872x5</a:t>
              </a:r>
            </a:p>
          </p:txBody>
        </p:sp>
        <p:sp>
          <p:nvSpPr>
            <p:cNvPr id="216284" name="Rectangle 220"/>
            <p:cNvSpPr>
              <a:spLocks noChangeArrowheads="1"/>
            </p:cNvSpPr>
            <p:nvPr/>
          </p:nvSpPr>
          <p:spPr bwMode="auto">
            <a:xfrm>
              <a:off x="2786" y="2979"/>
              <a:ext cx="725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+7872x7</a:t>
              </a:r>
            </a:p>
          </p:txBody>
        </p:sp>
        <p:sp>
          <p:nvSpPr>
            <p:cNvPr id="216285" name="Rectangle 221"/>
            <p:cNvSpPr>
              <a:spLocks noChangeArrowheads="1"/>
            </p:cNvSpPr>
            <p:nvPr/>
          </p:nvSpPr>
          <p:spPr bwMode="auto">
            <a:xfrm>
              <a:off x="3511" y="2979"/>
              <a:ext cx="725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+7872x6</a:t>
              </a:r>
            </a:p>
          </p:txBody>
        </p:sp>
        <p:sp>
          <p:nvSpPr>
            <p:cNvPr id="216286" name="Rectangle 222"/>
            <p:cNvSpPr>
              <a:spLocks noChangeArrowheads="1"/>
            </p:cNvSpPr>
            <p:nvPr/>
          </p:nvSpPr>
          <p:spPr bwMode="auto">
            <a:xfrm>
              <a:off x="2064" y="3340"/>
              <a:ext cx="725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solidFill>
                    <a:srgbClr val="FFCCFF"/>
                  </a:solidFill>
                  <a:ea typeface="ＭＳ Ｐゴシック" pitchFamily="50" charset="-128"/>
                </a:rPr>
                <a:t>+</a:t>
              </a:r>
              <a:r>
                <a:rPr lang="en-US" altLang="ja-JP" sz="1800">
                  <a:ea typeface="ＭＳ Ｐゴシック" pitchFamily="50" charset="-128"/>
                </a:rPr>
                <a:t>1778x2</a:t>
              </a:r>
            </a:p>
          </p:txBody>
        </p:sp>
        <p:sp>
          <p:nvSpPr>
            <p:cNvPr id="216287" name="Rectangle 223"/>
            <p:cNvSpPr>
              <a:spLocks noChangeArrowheads="1"/>
            </p:cNvSpPr>
            <p:nvPr/>
          </p:nvSpPr>
          <p:spPr bwMode="auto">
            <a:xfrm>
              <a:off x="2789" y="3340"/>
              <a:ext cx="725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+1778x4</a:t>
              </a:r>
            </a:p>
          </p:txBody>
        </p:sp>
        <p:sp>
          <p:nvSpPr>
            <p:cNvPr id="216288" name="Rectangle 224"/>
            <p:cNvSpPr>
              <a:spLocks noChangeArrowheads="1"/>
            </p:cNvSpPr>
            <p:nvPr/>
          </p:nvSpPr>
          <p:spPr bwMode="auto">
            <a:xfrm>
              <a:off x="3514" y="3340"/>
              <a:ext cx="725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+1778x1</a:t>
              </a:r>
            </a:p>
          </p:txBody>
        </p:sp>
        <p:sp>
          <p:nvSpPr>
            <p:cNvPr id="216289" name="Rectangle 225"/>
            <p:cNvSpPr>
              <a:spLocks noChangeArrowheads="1"/>
            </p:cNvSpPr>
            <p:nvPr/>
          </p:nvSpPr>
          <p:spPr bwMode="auto">
            <a:xfrm>
              <a:off x="4239" y="3340"/>
              <a:ext cx="725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+1778x7</a:t>
              </a:r>
            </a:p>
          </p:txBody>
        </p:sp>
        <p:sp>
          <p:nvSpPr>
            <p:cNvPr id="216290" name="Rectangle 226"/>
            <p:cNvSpPr>
              <a:spLocks noChangeArrowheads="1"/>
            </p:cNvSpPr>
            <p:nvPr/>
          </p:nvSpPr>
          <p:spPr bwMode="auto">
            <a:xfrm>
              <a:off x="2792" y="3702"/>
              <a:ext cx="725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solidFill>
                    <a:srgbClr val="FFCCFF"/>
                  </a:solidFill>
                  <a:ea typeface="ＭＳ Ｐゴシック" pitchFamily="50" charset="-128"/>
                </a:rPr>
                <a:t>+</a:t>
              </a:r>
              <a:r>
                <a:rPr lang="en-US" altLang="ja-JP" sz="1800">
                  <a:ea typeface="ＭＳ Ｐゴシック" pitchFamily="50" charset="-128"/>
                </a:rPr>
                <a:t>8385x1</a:t>
              </a:r>
            </a:p>
          </p:txBody>
        </p:sp>
        <p:sp>
          <p:nvSpPr>
            <p:cNvPr id="216291" name="Rectangle 227"/>
            <p:cNvSpPr>
              <a:spLocks noChangeArrowheads="1"/>
            </p:cNvSpPr>
            <p:nvPr/>
          </p:nvSpPr>
          <p:spPr bwMode="auto">
            <a:xfrm>
              <a:off x="3517" y="3702"/>
              <a:ext cx="725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+8385x5</a:t>
              </a:r>
            </a:p>
          </p:txBody>
        </p:sp>
        <p:sp>
          <p:nvSpPr>
            <p:cNvPr id="216292" name="Rectangle 228"/>
            <p:cNvSpPr>
              <a:spLocks noChangeArrowheads="1"/>
            </p:cNvSpPr>
            <p:nvPr/>
          </p:nvSpPr>
          <p:spPr bwMode="auto">
            <a:xfrm>
              <a:off x="4242" y="3702"/>
              <a:ext cx="725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+8385x6</a:t>
              </a:r>
            </a:p>
          </p:txBody>
        </p:sp>
        <p:sp>
          <p:nvSpPr>
            <p:cNvPr id="216293" name="Rectangle 229"/>
            <p:cNvSpPr>
              <a:spLocks noChangeArrowheads="1"/>
            </p:cNvSpPr>
            <p:nvPr/>
          </p:nvSpPr>
          <p:spPr bwMode="auto">
            <a:xfrm>
              <a:off x="4967" y="3702"/>
              <a:ext cx="725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+8385x1</a:t>
              </a:r>
            </a:p>
          </p:txBody>
        </p:sp>
        <p:sp>
          <p:nvSpPr>
            <p:cNvPr id="216294" name="Rectangle 230"/>
            <p:cNvSpPr>
              <a:spLocks noChangeArrowheads="1"/>
            </p:cNvSpPr>
            <p:nvPr/>
          </p:nvSpPr>
          <p:spPr bwMode="auto">
            <a:xfrm>
              <a:off x="612" y="2432"/>
              <a:ext cx="72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2314x5848=13532272</a:t>
              </a:r>
            </a:p>
          </p:txBody>
        </p:sp>
        <p:sp>
          <p:nvSpPr>
            <p:cNvPr id="216295" name="Rectangle 231"/>
            <p:cNvSpPr>
              <a:spLocks noChangeArrowheads="1"/>
            </p:cNvSpPr>
            <p:nvPr/>
          </p:nvSpPr>
          <p:spPr bwMode="auto">
            <a:xfrm>
              <a:off x="1339" y="2794"/>
              <a:ext cx="72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7872x6752=53151744</a:t>
              </a:r>
            </a:p>
          </p:txBody>
        </p:sp>
        <p:sp>
          <p:nvSpPr>
            <p:cNvPr id="216296" name="Rectangle 232"/>
            <p:cNvSpPr>
              <a:spLocks noChangeArrowheads="1"/>
            </p:cNvSpPr>
            <p:nvPr/>
          </p:nvSpPr>
          <p:spPr bwMode="auto">
            <a:xfrm>
              <a:off x="2066" y="3156"/>
              <a:ext cx="72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1778x7142=12698476</a:t>
              </a:r>
            </a:p>
          </p:txBody>
        </p:sp>
        <p:sp>
          <p:nvSpPr>
            <p:cNvPr id="216297" name="Rectangle 233"/>
            <p:cNvSpPr>
              <a:spLocks noChangeArrowheads="1"/>
            </p:cNvSpPr>
            <p:nvPr/>
          </p:nvSpPr>
          <p:spPr bwMode="auto">
            <a:xfrm>
              <a:off x="2793" y="3518"/>
              <a:ext cx="72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>
                  <a:ea typeface="ＭＳ Ｐゴシック" pitchFamily="50" charset="-128"/>
                </a:rPr>
                <a:t>8485x1651=13843635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animBg="1"/>
      <p:bldP spid="216069" grpId="0" animBg="1"/>
      <p:bldP spid="216070" grpId="0" animBg="1"/>
      <p:bldP spid="216071" grpId="0" animBg="1"/>
      <p:bldP spid="216242" grpId="0" animBg="1"/>
      <p:bldP spid="216243" grpId="0" animBg="1"/>
      <p:bldP spid="216079" grpId="0" animBg="1"/>
      <p:bldP spid="2162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スーパーコンピュータの歴史（に戻って）</a:t>
            </a:r>
            <a:br>
              <a:rPr lang="ja-JP" altLang="en-US" sz="2400"/>
            </a:br>
            <a:r>
              <a:rPr lang="ja-JP" altLang="en-US"/>
              <a:t>もう一つの方法：並列マシン 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5365750" y="3862388"/>
            <a:ext cx="576263" cy="287337"/>
          </a:xfrm>
          <a:prstGeom prst="rect">
            <a:avLst/>
          </a:prstGeom>
          <a:solidFill>
            <a:srgbClr val="A5002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5365750" y="4149725"/>
            <a:ext cx="576263" cy="287338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5365750" y="4437063"/>
            <a:ext cx="576263" cy="28733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6084888" y="3860800"/>
            <a:ext cx="576262" cy="287338"/>
          </a:xfrm>
          <a:prstGeom prst="rect">
            <a:avLst/>
          </a:prstGeom>
          <a:solidFill>
            <a:srgbClr val="A5002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6084888" y="4148138"/>
            <a:ext cx="576262" cy="28733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084888" y="4435475"/>
            <a:ext cx="576262" cy="2873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6804025" y="3859213"/>
            <a:ext cx="576263" cy="287337"/>
          </a:xfrm>
          <a:prstGeom prst="rect">
            <a:avLst/>
          </a:prstGeom>
          <a:solidFill>
            <a:srgbClr val="A5002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804025" y="4146550"/>
            <a:ext cx="576263" cy="287338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6804025" y="4433888"/>
            <a:ext cx="576263" cy="28733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7523163" y="3857625"/>
            <a:ext cx="576262" cy="287338"/>
          </a:xfrm>
          <a:prstGeom prst="rect">
            <a:avLst/>
          </a:prstGeom>
          <a:solidFill>
            <a:srgbClr val="A5002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7523163" y="4144963"/>
            <a:ext cx="576262" cy="28733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7523163" y="4432300"/>
            <a:ext cx="576262" cy="2873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1044575" y="3573463"/>
            <a:ext cx="2736850" cy="287337"/>
          </a:xfrm>
          <a:prstGeom prst="rect">
            <a:avLst/>
          </a:prstGeom>
          <a:solidFill>
            <a:srgbClr val="A5002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FFFF99"/>
                </a:solidFill>
                <a:latin typeface="Arial" charset="0"/>
              </a:rPr>
              <a:t>メモリ</a:t>
            </a:r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1044575" y="4149725"/>
            <a:ext cx="576263" cy="287338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1044575" y="4438650"/>
            <a:ext cx="576263" cy="2873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4" name="Rectangle 18"/>
          <p:cNvSpPr>
            <a:spLocks noChangeArrowheads="1"/>
          </p:cNvSpPr>
          <p:nvPr/>
        </p:nvSpPr>
        <p:spPr bwMode="auto">
          <a:xfrm>
            <a:off x="1763713" y="4149725"/>
            <a:ext cx="576262" cy="287338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1763713" y="4438650"/>
            <a:ext cx="576262" cy="2873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2482850" y="4149725"/>
            <a:ext cx="576263" cy="287338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7" name="Rectangle 21"/>
          <p:cNvSpPr>
            <a:spLocks noChangeArrowheads="1"/>
          </p:cNvSpPr>
          <p:nvPr/>
        </p:nvSpPr>
        <p:spPr bwMode="auto">
          <a:xfrm>
            <a:off x="2482850" y="4438650"/>
            <a:ext cx="576263" cy="2873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8" name="Rectangle 22"/>
          <p:cNvSpPr>
            <a:spLocks noChangeArrowheads="1"/>
          </p:cNvSpPr>
          <p:nvPr/>
        </p:nvSpPr>
        <p:spPr bwMode="auto">
          <a:xfrm>
            <a:off x="3201988" y="4149725"/>
            <a:ext cx="576262" cy="287338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9" name="Rectangle 23"/>
          <p:cNvSpPr>
            <a:spLocks noChangeArrowheads="1"/>
          </p:cNvSpPr>
          <p:nvPr/>
        </p:nvSpPr>
        <p:spPr bwMode="auto">
          <a:xfrm>
            <a:off x="3201988" y="4438650"/>
            <a:ext cx="576262" cy="2873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>
            <a:off x="1331913" y="38608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2052638" y="38608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>
            <a:off x="2773363" y="38608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3494088" y="38608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3324" name="AutoShape 28"/>
          <p:cNvSpPr>
            <a:spLocks noChangeArrowheads="1"/>
          </p:cNvSpPr>
          <p:nvPr/>
        </p:nvSpPr>
        <p:spPr bwMode="auto">
          <a:xfrm>
            <a:off x="5364163" y="3573463"/>
            <a:ext cx="2736850" cy="287337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" charset="0"/>
              </a:rPr>
              <a:t>結合網</a:t>
            </a:r>
          </a:p>
        </p:txBody>
      </p:sp>
      <p:sp>
        <p:nvSpPr>
          <p:cNvPr id="183325" name="Rectangle 29"/>
          <p:cNvSpPr>
            <a:spLocks noChangeArrowheads="1"/>
          </p:cNvSpPr>
          <p:nvPr/>
        </p:nvSpPr>
        <p:spPr bwMode="auto">
          <a:xfrm>
            <a:off x="3781425" y="4508500"/>
            <a:ext cx="15843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" charset="0"/>
              </a:rPr>
              <a:t>プロセッサ</a:t>
            </a:r>
          </a:p>
        </p:txBody>
      </p:sp>
      <p:sp>
        <p:nvSpPr>
          <p:cNvPr id="183326" name="Rectangle 30"/>
          <p:cNvSpPr>
            <a:spLocks noChangeArrowheads="1"/>
          </p:cNvSpPr>
          <p:nvPr/>
        </p:nvSpPr>
        <p:spPr bwMode="auto">
          <a:xfrm>
            <a:off x="3781425" y="4005263"/>
            <a:ext cx="1584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" charset="0"/>
              </a:rPr>
              <a:t>キャッシュ</a:t>
            </a:r>
          </a:p>
        </p:txBody>
      </p:sp>
      <p:grpSp>
        <p:nvGrpSpPr>
          <p:cNvPr id="183327" name="Group 31"/>
          <p:cNvGrpSpPr>
            <a:grpSpLocks noChangeAspect="1"/>
          </p:cNvGrpSpPr>
          <p:nvPr/>
        </p:nvGrpSpPr>
        <p:grpSpPr bwMode="auto">
          <a:xfrm>
            <a:off x="1619250" y="5732463"/>
            <a:ext cx="1366838" cy="576262"/>
            <a:chOff x="703" y="1616"/>
            <a:chExt cx="1724" cy="726"/>
          </a:xfrm>
        </p:grpSpPr>
        <p:sp>
          <p:nvSpPr>
            <p:cNvPr id="183328" name="Rectangle 32"/>
            <p:cNvSpPr>
              <a:spLocks noChangeAspect="1" noChangeArrowheads="1"/>
            </p:cNvSpPr>
            <p:nvPr/>
          </p:nvSpPr>
          <p:spPr bwMode="auto">
            <a:xfrm>
              <a:off x="703" y="1616"/>
              <a:ext cx="172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ja-JP" sz="2000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83329" name="Rectangle 33"/>
            <p:cNvSpPr>
              <a:spLocks noChangeAspect="1" noChangeArrowheads="1"/>
            </p:cNvSpPr>
            <p:nvPr/>
          </p:nvSpPr>
          <p:spPr bwMode="auto">
            <a:xfrm>
              <a:off x="703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30" name="Rectangle 34"/>
            <p:cNvSpPr>
              <a:spLocks noChangeAspect="1" noChangeArrowheads="1"/>
            </p:cNvSpPr>
            <p:nvPr/>
          </p:nvSpPr>
          <p:spPr bwMode="auto">
            <a:xfrm>
              <a:off x="703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31" name="Rectangle 35"/>
            <p:cNvSpPr>
              <a:spLocks noChangeAspect="1" noChangeArrowheads="1"/>
            </p:cNvSpPr>
            <p:nvPr/>
          </p:nvSpPr>
          <p:spPr bwMode="auto">
            <a:xfrm>
              <a:off x="1156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32" name="Rectangle 36"/>
            <p:cNvSpPr>
              <a:spLocks noChangeAspect="1" noChangeArrowheads="1"/>
            </p:cNvSpPr>
            <p:nvPr/>
          </p:nvSpPr>
          <p:spPr bwMode="auto">
            <a:xfrm>
              <a:off x="1156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33" name="Rectangle 37"/>
            <p:cNvSpPr>
              <a:spLocks noChangeAspect="1" noChangeArrowheads="1"/>
            </p:cNvSpPr>
            <p:nvPr/>
          </p:nvSpPr>
          <p:spPr bwMode="auto">
            <a:xfrm>
              <a:off x="1609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34" name="Rectangle 38"/>
            <p:cNvSpPr>
              <a:spLocks noChangeAspect="1" noChangeArrowheads="1"/>
            </p:cNvSpPr>
            <p:nvPr/>
          </p:nvSpPr>
          <p:spPr bwMode="auto">
            <a:xfrm>
              <a:off x="1609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35" name="Rectangle 39"/>
            <p:cNvSpPr>
              <a:spLocks noChangeAspect="1" noChangeArrowheads="1"/>
            </p:cNvSpPr>
            <p:nvPr/>
          </p:nvSpPr>
          <p:spPr bwMode="auto">
            <a:xfrm>
              <a:off x="2062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36" name="Rectangle 40"/>
            <p:cNvSpPr>
              <a:spLocks noChangeAspect="1" noChangeArrowheads="1"/>
            </p:cNvSpPr>
            <p:nvPr/>
          </p:nvSpPr>
          <p:spPr bwMode="auto">
            <a:xfrm>
              <a:off x="2062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37" name="Line 41"/>
            <p:cNvSpPr>
              <a:spLocks noChangeAspect="1" noChangeShapeType="1"/>
            </p:cNvSpPr>
            <p:nvPr/>
          </p:nvSpPr>
          <p:spPr bwMode="auto">
            <a:xfrm>
              <a:off x="884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38" name="Line 42"/>
            <p:cNvSpPr>
              <a:spLocks noChangeAspect="1" noChangeShapeType="1"/>
            </p:cNvSpPr>
            <p:nvPr/>
          </p:nvSpPr>
          <p:spPr bwMode="auto">
            <a:xfrm>
              <a:off x="1338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39" name="Line 43"/>
            <p:cNvSpPr>
              <a:spLocks noChangeAspect="1" noChangeShapeType="1"/>
            </p:cNvSpPr>
            <p:nvPr/>
          </p:nvSpPr>
          <p:spPr bwMode="auto">
            <a:xfrm>
              <a:off x="1792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40" name="Line 44"/>
            <p:cNvSpPr>
              <a:spLocks noChangeAspect="1" noChangeShapeType="1"/>
            </p:cNvSpPr>
            <p:nvPr/>
          </p:nvSpPr>
          <p:spPr bwMode="auto">
            <a:xfrm>
              <a:off x="2246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3341" name="Group 45"/>
          <p:cNvGrpSpPr>
            <a:grpSpLocks noChangeAspect="1"/>
          </p:cNvGrpSpPr>
          <p:nvPr/>
        </p:nvGrpSpPr>
        <p:grpSpPr bwMode="auto">
          <a:xfrm>
            <a:off x="3132138" y="5734050"/>
            <a:ext cx="1366837" cy="576263"/>
            <a:chOff x="703" y="1616"/>
            <a:chExt cx="1724" cy="726"/>
          </a:xfrm>
        </p:grpSpPr>
        <p:sp>
          <p:nvSpPr>
            <p:cNvPr id="183342" name="Rectangle 46"/>
            <p:cNvSpPr>
              <a:spLocks noChangeAspect="1" noChangeArrowheads="1"/>
            </p:cNvSpPr>
            <p:nvPr/>
          </p:nvSpPr>
          <p:spPr bwMode="auto">
            <a:xfrm>
              <a:off x="703" y="1616"/>
              <a:ext cx="172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ja-JP" sz="2000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83343" name="Rectangle 47"/>
            <p:cNvSpPr>
              <a:spLocks noChangeAspect="1" noChangeArrowheads="1"/>
            </p:cNvSpPr>
            <p:nvPr/>
          </p:nvSpPr>
          <p:spPr bwMode="auto">
            <a:xfrm>
              <a:off x="703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44" name="Rectangle 48"/>
            <p:cNvSpPr>
              <a:spLocks noChangeAspect="1" noChangeArrowheads="1"/>
            </p:cNvSpPr>
            <p:nvPr/>
          </p:nvSpPr>
          <p:spPr bwMode="auto">
            <a:xfrm>
              <a:off x="703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45" name="Rectangle 49"/>
            <p:cNvSpPr>
              <a:spLocks noChangeAspect="1" noChangeArrowheads="1"/>
            </p:cNvSpPr>
            <p:nvPr/>
          </p:nvSpPr>
          <p:spPr bwMode="auto">
            <a:xfrm>
              <a:off x="1156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46" name="Rectangle 50"/>
            <p:cNvSpPr>
              <a:spLocks noChangeAspect="1" noChangeArrowheads="1"/>
            </p:cNvSpPr>
            <p:nvPr/>
          </p:nvSpPr>
          <p:spPr bwMode="auto">
            <a:xfrm>
              <a:off x="1156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47" name="Rectangle 51"/>
            <p:cNvSpPr>
              <a:spLocks noChangeAspect="1" noChangeArrowheads="1"/>
            </p:cNvSpPr>
            <p:nvPr/>
          </p:nvSpPr>
          <p:spPr bwMode="auto">
            <a:xfrm>
              <a:off x="1609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48" name="Rectangle 52"/>
            <p:cNvSpPr>
              <a:spLocks noChangeAspect="1" noChangeArrowheads="1"/>
            </p:cNvSpPr>
            <p:nvPr/>
          </p:nvSpPr>
          <p:spPr bwMode="auto">
            <a:xfrm>
              <a:off x="1609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49" name="Rectangle 53"/>
            <p:cNvSpPr>
              <a:spLocks noChangeAspect="1" noChangeArrowheads="1"/>
            </p:cNvSpPr>
            <p:nvPr/>
          </p:nvSpPr>
          <p:spPr bwMode="auto">
            <a:xfrm>
              <a:off x="2062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50" name="Rectangle 54"/>
            <p:cNvSpPr>
              <a:spLocks noChangeAspect="1" noChangeArrowheads="1"/>
            </p:cNvSpPr>
            <p:nvPr/>
          </p:nvSpPr>
          <p:spPr bwMode="auto">
            <a:xfrm>
              <a:off x="2062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51" name="Line 55"/>
            <p:cNvSpPr>
              <a:spLocks noChangeAspect="1" noChangeShapeType="1"/>
            </p:cNvSpPr>
            <p:nvPr/>
          </p:nvSpPr>
          <p:spPr bwMode="auto">
            <a:xfrm>
              <a:off x="884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52" name="Line 56"/>
            <p:cNvSpPr>
              <a:spLocks noChangeAspect="1" noChangeShapeType="1"/>
            </p:cNvSpPr>
            <p:nvPr/>
          </p:nvSpPr>
          <p:spPr bwMode="auto">
            <a:xfrm>
              <a:off x="1338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53" name="Line 57"/>
            <p:cNvSpPr>
              <a:spLocks noChangeAspect="1" noChangeShapeType="1"/>
            </p:cNvSpPr>
            <p:nvPr/>
          </p:nvSpPr>
          <p:spPr bwMode="auto">
            <a:xfrm>
              <a:off x="1792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54" name="Line 58"/>
            <p:cNvSpPr>
              <a:spLocks noChangeAspect="1" noChangeShapeType="1"/>
            </p:cNvSpPr>
            <p:nvPr/>
          </p:nvSpPr>
          <p:spPr bwMode="auto">
            <a:xfrm>
              <a:off x="2246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3355" name="Group 59"/>
          <p:cNvGrpSpPr>
            <a:grpSpLocks noChangeAspect="1"/>
          </p:cNvGrpSpPr>
          <p:nvPr/>
        </p:nvGrpSpPr>
        <p:grpSpPr bwMode="auto">
          <a:xfrm>
            <a:off x="4645025" y="5735638"/>
            <a:ext cx="1366838" cy="576262"/>
            <a:chOff x="703" y="1616"/>
            <a:chExt cx="1724" cy="726"/>
          </a:xfrm>
        </p:grpSpPr>
        <p:sp>
          <p:nvSpPr>
            <p:cNvPr id="183356" name="Rectangle 60"/>
            <p:cNvSpPr>
              <a:spLocks noChangeAspect="1" noChangeArrowheads="1"/>
            </p:cNvSpPr>
            <p:nvPr/>
          </p:nvSpPr>
          <p:spPr bwMode="auto">
            <a:xfrm>
              <a:off x="703" y="1616"/>
              <a:ext cx="172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ja-JP" sz="2000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83357" name="Rectangle 61"/>
            <p:cNvSpPr>
              <a:spLocks noChangeAspect="1" noChangeArrowheads="1"/>
            </p:cNvSpPr>
            <p:nvPr/>
          </p:nvSpPr>
          <p:spPr bwMode="auto">
            <a:xfrm>
              <a:off x="703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58" name="Rectangle 62"/>
            <p:cNvSpPr>
              <a:spLocks noChangeAspect="1" noChangeArrowheads="1"/>
            </p:cNvSpPr>
            <p:nvPr/>
          </p:nvSpPr>
          <p:spPr bwMode="auto">
            <a:xfrm>
              <a:off x="703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59" name="Rectangle 63"/>
            <p:cNvSpPr>
              <a:spLocks noChangeAspect="1" noChangeArrowheads="1"/>
            </p:cNvSpPr>
            <p:nvPr/>
          </p:nvSpPr>
          <p:spPr bwMode="auto">
            <a:xfrm>
              <a:off x="1156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60" name="Rectangle 64"/>
            <p:cNvSpPr>
              <a:spLocks noChangeAspect="1" noChangeArrowheads="1"/>
            </p:cNvSpPr>
            <p:nvPr/>
          </p:nvSpPr>
          <p:spPr bwMode="auto">
            <a:xfrm>
              <a:off x="1156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61" name="Rectangle 65"/>
            <p:cNvSpPr>
              <a:spLocks noChangeAspect="1" noChangeArrowheads="1"/>
            </p:cNvSpPr>
            <p:nvPr/>
          </p:nvSpPr>
          <p:spPr bwMode="auto">
            <a:xfrm>
              <a:off x="1609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62" name="Rectangle 66"/>
            <p:cNvSpPr>
              <a:spLocks noChangeAspect="1" noChangeArrowheads="1"/>
            </p:cNvSpPr>
            <p:nvPr/>
          </p:nvSpPr>
          <p:spPr bwMode="auto">
            <a:xfrm>
              <a:off x="1609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63" name="Rectangle 67"/>
            <p:cNvSpPr>
              <a:spLocks noChangeAspect="1" noChangeArrowheads="1"/>
            </p:cNvSpPr>
            <p:nvPr/>
          </p:nvSpPr>
          <p:spPr bwMode="auto">
            <a:xfrm>
              <a:off x="2062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64" name="Rectangle 68"/>
            <p:cNvSpPr>
              <a:spLocks noChangeAspect="1" noChangeArrowheads="1"/>
            </p:cNvSpPr>
            <p:nvPr/>
          </p:nvSpPr>
          <p:spPr bwMode="auto">
            <a:xfrm>
              <a:off x="2062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65" name="Line 69"/>
            <p:cNvSpPr>
              <a:spLocks noChangeAspect="1" noChangeShapeType="1"/>
            </p:cNvSpPr>
            <p:nvPr/>
          </p:nvSpPr>
          <p:spPr bwMode="auto">
            <a:xfrm>
              <a:off x="884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66" name="Line 70"/>
            <p:cNvSpPr>
              <a:spLocks noChangeAspect="1" noChangeShapeType="1"/>
            </p:cNvSpPr>
            <p:nvPr/>
          </p:nvSpPr>
          <p:spPr bwMode="auto">
            <a:xfrm>
              <a:off x="1338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67" name="Line 71"/>
            <p:cNvSpPr>
              <a:spLocks noChangeAspect="1" noChangeShapeType="1"/>
            </p:cNvSpPr>
            <p:nvPr/>
          </p:nvSpPr>
          <p:spPr bwMode="auto">
            <a:xfrm>
              <a:off x="1792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68" name="Line 72"/>
            <p:cNvSpPr>
              <a:spLocks noChangeAspect="1" noChangeShapeType="1"/>
            </p:cNvSpPr>
            <p:nvPr/>
          </p:nvSpPr>
          <p:spPr bwMode="auto">
            <a:xfrm>
              <a:off x="2246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3369" name="Group 73"/>
          <p:cNvGrpSpPr>
            <a:grpSpLocks noChangeAspect="1"/>
          </p:cNvGrpSpPr>
          <p:nvPr/>
        </p:nvGrpSpPr>
        <p:grpSpPr bwMode="auto">
          <a:xfrm>
            <a:off x="6157913" y="5737225"/>
            <a:ext cx="1366837" cy="576263"/>
            <a:chOff x="703" y="1616"/>
            <a:chExt cx="1724" cy="726"/>
          </a:xfrm>
        </p:grpSpPr>
        <p:sp>
          <p:nvSpPr>
            <p:cNvPr id="183370" name="Rectangle 74"/>
            <p:cNvSpPr>
              <a:spLocks noChangeAspect="1" noChangeArrowheads="1"/>
            </p:cNvSpPr>
            <p:nvPr/>
          </p:nvSpPr>
          <p:spPr bwMode="auto">
            <a:xfrm>
              <a:off x="703" y="1616"/>
              <a:ext cx="172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ja-JP" sz="2000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83371" name="Rectangle 75"/>
            <p:cNvSpPr>
              <a:spLocks noChangeAspect="1" noChangeArrowheads="1"/>
            </p:cNvSpPr>
            <p:nvPr/>
          </p:nvSpPr>
          <p:spPr bwMode="auto">
            <a:xfrm>
              <a:off x="703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72" name="Rectangle 76"/>
            <p:cNvSpPr>
              <a:spLocks noChangeAspect="1" noChangeArrowheads="1"/>
            </p:cNvSpPr>
            <p:nvPr/>
          </p:nvSpPr>
          <p:spPr bwMode="auto">
            <a:xfrm>
              <a:off x="703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73" name="Rectangle 77"/>
            <p:cNvSpPr>
              <a:spLocks noChangeAspect="1" noChangeArrowheads="1"/>
            </p:cNvSpPr>
            <p:nvPr/>
          </p:nvSpPr>
          <p:spPr bwMode="auto">
            <a:xfrm>
              <a:off x="1156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74" name="Rectangle 78"/>
            <p:cNvSpPr>
              <a:spLocks noChangeAspect="1" noChangeArrowheads="1"/>
            </p:cNvSpPr>
            <p:nvPr/>
          </p:nvSpPr>
          <p:spPr bwMode="auto">
            <a:xfrm>
              <a:off x="1156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75" name="Rectangle 79"/>
            <p:cNvSpPr>
              <a:spLocks noChangeAspect="1" noChangeArrowheads="1"/>
            </p:cNvSpPr>
            <p:nvPr/>
          </p:nvSpPr>
          <p:spPr bwMode="auto">
            <a:xfrm>
              <a:off x="1609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76" name="Rectangle 80"/>
            <p:cNvSpPr>
              <a:spLocks noChangeAspect="1" noChangeArrowheads="1"/>
            </p:cNvSpPr>
            <p:nvPr/>
          </p:nvSpPr>
          <p:spPr bwMode="auto">
            <a:xfrm>
              <a:off x="1609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77" name="Rectangle 81"/>
            <p:cNvSpPr>
              <a:spLocks noChangeAspect="1" noChangeArrowheads="1"/>
            </p:cNvSpPr>
            <p:nvPr/>
          </p:nvSpPr>
          <p:spPr bwMode="auto">
            <a:xfrm>
              <a:off x="2062" y="1979"/>
              <a:ext cx="363" cy="181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78" name="Rectangle 82"/>
            <p:cNvSpPr>
              <a:spLocks noChangeAspect="1" noChangeArrowheads="1"/>
            </p:cNvSpPr>
            <p:nvPr/>
          </p:nvSpPr>
          <p:spPr bwMode="auto">
            <a:xfrm>
              <a:off x="2062" y="2161"/>
              <a:ext cx="363" cy="1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379" name="Line 83"/>
            <p:cNvSpPr>
              <a:spLocks noChangeAspect="1" noChangeShapeType="1"/>
            </p:cNvSpPr>
            <p:nvPr/>
          </p:nvSpPr>
          <p:spPr bwMode="auto">
            <a:xfrm>
              <a:off x="884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80" name="Line 84"/>
            <p:cNvSpPr>
              <a:spLocks noChangeAspect="1" noChangeShapeType="1"/>
            </p:cNvSpPr>
            <p:nvPr/>
          </p:nvSpPr>
          <p:spPr bwMode="auto">
            <a:xfrm>
              <a:off x="1338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81" name="Line 85"/>
            <p:cNvSpPr>
              <a:spLocks noChangeAspect="1" noChangeShapeType="1"/>
            </p:cNvSpPr>
            <p:nvPr/>
          </p:nvSpPr>
          <p:spPr bwMode="auto">
            <a:xfrm>
              <a:off x="1792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382" name="Line 86"/>
            <p:cNvSpPr>
              <a:spLocks noChangeAspect="1" noChangeShapeType="1"/>
            </p:cNvSpPr>
            <p:nvPr/>
          </p:nvSpPr>
          <p:spPr bwMode="auto">
            <a:xfrm>
              <a:off x="2246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83383" name="AutoShape 87"/>
          <p:cNvSpPr>
            <a:spLocks noChangeArrowheads="1"/>
          </p:cNvSpPr>
          <p:nvPr/>
        </p:nvSpPr>
        <p:spPr bwMode="auto">
          <a:xfrm>
            <a:off x="1619250" y="5589588"/>
            <a:ext cx="5905500" cy="1428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3384" name="Rectangle 88"/>
          <p:cNvSpPr>
            <a:spLocks noChangeArrowheads="1"/>
          </p:cNvSpPr>
          <p:nvPr/>
        </p:nvSpPr>
        <p:spPr bwMode="auto">
          <a:xfrm>
            <a:off x="1692275" y="3213100"/>
            <a:ext cx="15843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" charset="0"/>
              </a:rPr>
              <a:t>共有メモリ </a:t>
            </a:r>
            <a:r>
              <a:rPr lang="en-US" altLang="ja-JP" sz="2000">
                <a:latin typeface="Arial" charset="0"/>
              </a:rPr>
              <a:t>(SM)</a:t>
            </a:r>
          </a:p>
        </p:txBody>
      </p:sp>
      <p:sp>
        <p:nvSpPr>
          <p:cNvPr id="183385" name="Rectangle 89"/>
          <p:cNvSpPr>
            <a:spLocks noChangeArrowheads="1"/>
          </p:cNvSpPr>
          <p:nvPr/>
        </p:nvSpPr>
        <p:spPr bwMode="auto">
          <a:xfrm>
            <a:off x="5940425" y="3213100"/>
            <a:ext cx="15843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" charset="0"/>
              </a:rPr>
              <a:t>分散メモリ </a:t>
            </a:r>
            <a:r>
              <a:rPr lang="en-US" altLang="ja-JP" sz="2000">
                <a:latin typeface="Arial" charset="0"/>
              </a:rPr>
              <a:t>(DM)</a:t>
            </a:r>
          </a:p>
        </p:txBody>
      </p:sp>
      <p:sp>
        <p:nvSpPr>
          <p:cNvPr id="183386" name="Rectangle 90"/>
          <p:cNvSpPr>
            <a:spLocks noChangeArrowheads="1"/>
          </p:cNvSpPr>
          <p:nvPr/>
        </p:nvSpPr>
        <p:spPr bwMode="auto">
          <a:xfrm>
            <a:off x="3779838" y="5229225"/>
            <a:ext cx="15843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" charset="0"/>
              </a:rPr>
              <a:t>共有＆分散メモリ階層型</a:t>
            </a:r>
          </a:p>
        </p:txBody>
      </p:sp>
      <p:sp>
        <p:nvSpPr>
          <p:cNvPr id="183387" name="Rectangle 9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/>
              <a:t>1980</a:t>
            </a:r>
            <a:r>
              <a:rPr lang="ja-JP" altLang="en-US"/>
              <a:t>年代</a:t>
            </a:r>
            <a:r>
              <a:rPr lang="en-US" altLang="ja-JP"/>
              <a:t>: </a:t>
            </a:r>
            <a:r>
              <a:rPr lang="ja-JP" altLang="en-US">
                <a:solidFill>
                  <a:srgbClr val="009900"/>
                </a:solidFill>
              </a:rPr>
              <a:t>スカラーマルチプロセッサ</a:t>
            </a:r>
            <a:r>
              <a:rPr lang="ja-JP" altLang="en-US"/>
              <a:t>台頭</a:t>
            </a:r>
          </a:p>
          <a:p>
            <a:pPr lvl="1"/>
            <a:r>
              <a:rPr lang="ja-JP" altLang="en-US"/>
              <a:t>多数のパソコン（のようなもの）の集合体 </a:t>
            </a:r>
          </a:p>
          <a:p>
            <a:pPr lvl="1"/>
            <a:r>
              <a:rPr lang="en-US" altLang="ja-JP"/>
              <a:t>Sequent Balance : 20 x NS32016 (’84)</a:t>
            </a:r>
          </a:p>
          <a:p>
            <a:pPr lvl="1"/>
            <a:r>
              <a:rPr lang="en-US" altLang="ja-JP"/>
              <a:t>Intel iPSC/1: 128 x i80286 (’85)</a:t>
            </a:r>
          </a:p>
        </p:txBody>
      </p:sp>
      <p:sp>
        <p:nvSpPr>
          <p:cNvPr id="183388" name="Line 92"/>
          <p:cNvSpPr>
            <a:spLocks noChangeShapeType="1"/>
          </p:cNvSpPr>
          <p:nvPr/>
        </p:nvSpPr>
        <p:spPr bwMode="auto">
          <a:xfrm flipV="1">
            <a:off x="3779838" y="4221163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3389" name="Line 93"/>
          <p:cNvSpPr>
            <a:spLocks noChangeShapeType="1"/>
          </p:cNvSpPr>
          <p:nvPr/>
        </p:nvSpPr>
        <p:spPr bwMode="auto">
          <a:xfrm flipH="1" flipV="1">
            <a:off x="5148263" y="4221163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3390" name="Line 94"/>
          <p:cNvSpPr>
            <a:spLocks noChangeShapeType="1"/>
          </p:cNvSpPr>
          <p:nvPr/>
        </p:nvSpPr>
        <p:spPr bwMode="auto">
          <a:xfrm flipH="1" flipV="1">
            <a:off x="3779838" y="458152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3391" name="Line 95"/>
          <p:cNvSpPr>
            <a:spLocks noChangeShapeType="1"/>
          </p:cNvSpPr>
          <p:nvPr/>
        </p:nvSpPr>
        <p:spPr bwMode="auto">
          <a:xfrm flipV="1">
            <a:off x="5148263" y="458152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4211638" y="1052513"/>
            <a:ext cx="4392612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342900" indent="-342900">
              <a:lnSpc>
                <a:spcPct val="100000"/>
              </a:lnSpc>
              <a:buClr>
                <a:schemeClr val="folHlink"/>
              </a:buClr>
              <a:buSzPct val="60000"/>
            </a:pPr>
            <a:endParaRPr lang="en-US" altLang="ja-JP" sz="2800">
              <a:sym typeface="Wingdings" pitchFamily="2" charset="2"/>
            </a:endParaRP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</a:pPr>
            <a:r>
              <a:rPr lang="en-US" altLang="ja-JP">
                <a:sym typeface="Wingdings" pitchFamily="2" charset="2"/>
              </a:rPr>
              <a:t>    =2GHz×</a:t>
            </a:r>
            <a:r>
              <a:rPr lang="en-US" altLang="ja-JP">
                <a:solidFill>
                  <a:srgbClr val="008000"/>
                </a:solidFill>
                <a:sym typeface="Wingdings" pitchFamily="2" charset="2"/>
              </a:rPr>
              <a:t>8</a:t>
            </a:r>
            <a:r>
              <a:rPr lang="en-US" altLang="ja-JP">
                <a:sym typeface="Wingdings" pitchFamily="2" charset="2"/>
              </a:rPr>
              <a:t>×</a:t>
            </a:r>
            <a:r>
              <a:rPr lang="en-US" altLang="ja-JP">
                <a:solidFill>
                  <a:srgbClr val="996633"/>
                </a:solidFill>
                <a:sym typeface="Wingdings" pitchFamily="2" charset="2"/>
              </a:rPr>
              <a:t>8</a:t>
            </a:r>
            <a:r>
              <a:rPr lang="en-US" altLang="ja-JP">
                <a:sym typeface="Wingdings" pitchFamily="2" charset="2"/>
              </a:rPr>
              <a:t>×</a:t>
            </a:r>
            <a:r>
              <a:rPr lang="en-US" altLang="ja-JP">
                <a:solidFill>
                  <a:srgbClr val="0000CC"/>
                </a:solidFill>
                <a:sym typeface="Wingdings" pitchFamily="2" charset="2"/>
              </a:rPr>
              <a:t>88128</a:t>
            </a:r>
          </a:p>
          <a:p>
            <a:pPr marL="1143000" lvl="2" indent="-228600">
              <a:lnSpc>
                <a:spcPct val="100000"/>
              </a:lnSpc>
            </a:pPr>
            <a:r>
              <a:rPr lang="ja-JP" altLang="en-US" sz="2000">
                <a:sym typeface="Wingdings" pitchFamily="2" charset="2"/>
              </a:rPr>
              <a:t>加減算を</a:t>
            </a:r>
            <a:r>
              <a:rPr lang="en-US" altLang="ja-JP" sz="2000">
                <a:solidFill>
                  <a:srgbClr val="CC0000"/>
                </a:solidFill>
                <a:sym typeface="Wingdings" pitchFamily="2" charset="2"/>
              </a:rPr>
              <a:t>4</a:t>
            </a:r>
            <a:r>
              <a:rPr lang="ja-JP" altLang="en-US" sz="2000">
                <a:sym typeface="Wingdings" pitchFamily="2" charset="2"/>
              </a:rPr>
              <a:t>つと</a:t>
            </a:r>
          </a:p>
          <a:p>
            <a:pPr marL="1143000" lvl="2" indent="-228600">
              <a:lnSpc>
                <a:spcPct val="100000"/>
              </a:lnSpc>
            </a:pPr>
            <a:r>
              <a:rPr lang="ja-JP" altLang="en-US" sz="2000">
                <a:sym typeface="Wingdings" pitchFamily="2" charset="2"/>
              </a:rPr>
              <a:t>乗算を</a:t>
            </a:r>
            <a:r>
              <a:rPr lang="en-US" altLang="ja-JP" sz="2000">
                <a:solidFill>
                  <a:srgbClr val="CC0000"/>
                </a:solidFill>
                <a:sym typeface="Wingdings" pitchFamily="2" charset="2"/>
              </a:rPr>
              <a:t>4</a:t>
            </a:r>
            <a:r>
              <a:rPr lang="ja-JP" altLang="en-US" sz="2000">
                <a:sym typeface="Wingdings" pitchFamily="2" charset="2"/>
              </a:rPr>
              <a:t>つが</a:t>
            </a: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  <a:buFont typeface="Wingdings" pitchFamily="2" charset="2"/>
              <a:buNone/>
            </a:pPr>
            <a:r>
              <a:rPr lang="ja-JP" altLang="en-US">
                <a:sym typeface="Wingdings" pitchFamily="2" charset="2"/>
              </a:rPr>
              <a:t>	</a:t>
            </a:r>
            <a:r>
              <a:rPr lang="ja-JP" altLang="en-US">
                <a:solidFill>
                  <a:srgbClr val="CC0000"/>
                </a:solidFill>
                <a:sym typeface="Wingdings" pitchFamily="2" charset="2"/>
              </a:rPr>
              <a:t>同時に</a:t>
            </a:r>
            <a:r>
              <a:rPr lang="ja-JP" altLang="en-US">
                <a:sym typeface="Wingdings" pitchFamily="2" charset="2"/>
              </a:rPr>
              <a:t>できる</a:t>
            </a: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</a:pPr>
            <a:r>
              <a:rPr lang="ja-JP" altLang="en-US">
                <a:sym typeface="Wingdings" pitchFamily="2" charset="2"/>
              </a:rPr>
              <a:t>同時にできる演算って？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また話を戻して</a:t>
            </a:r>
            <a:br>
              <a:rPr lang="ja-JP" altLang="en-US" sz="2400"/>
            </a:br>
            <a:r>
              <a:rPr lang="ja-JP" altLang="en-US"/>
              <a:t>スーパーにする方法：</a:t>
            </a:r>
            <a:r>
              <a:rPr lang="en-US" altLang="ja-JP"/>
              <a:t>1990~</a:t>
            </a:r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 flipV="1">
            <a:off x="971550" y="1701800"/>
            <a:ext cx="2879725" cy="28813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63173" name="AutoShape 5"/>
          <p:cNvSpPr>
            <a:spLocks noChangeArrowheads="1"/>
          </p:cNvSpPr>
          <p:nvPr/>
        </p:nvSpPr>
        <p:spPr bwMode="auto">
          <a:xfrm>
            <a:off x="3779838" y="170180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74" name="AutoShape 6"/>
          <p:cNvSpPr>
            <a:spLocks noChangeArrowheads="1"/>
          </p:cNvSpPr>
          <p:nvPr/>
        </p:nvSpPr>
        <p:spPr bwMode="auto">
          <a:xfrm>
            <a:off x="3059113" y="242252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75" name="AutoShape 7"/>
          <p:cNvSpPr>
            <a:spLocks noChangeArrowheads="1"/>
          </p:cNvSpPr>
          <p:nvPr/>
        </p:nvSpPr>
        <p:spPr bwMode="auto">
          <a:xfrm>
            <a:off x="2338388" y="314325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76" name="AutoShape 8"/>
          <p:cNvSpPr>
            <a:spLocks noChangeArrowheads="1"/>
          </p:cNvSpPr>
          <p:nvPr/>
        </p:nvSpPr>
        <p:spPr bwMode="auto">
          <a:xfrm>
            <a:off x="1617663" y="386397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77" name="AutoShape 9"/>
          <p:cNvSpPr>
            <a:spLocks noChangeArrowheads="1"/>
          </p:cNvSpPr>
          <p:nvPr/>
        </p:nvSpPr>
        <p:spPr bwMode="auto">
          <a:xfrm>
            <a:off x="896938" y="458470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78" name="Freeform 10"/>
          <p:cNvSpPr>
            <a:spLocks/>
          </p:cNvSpPr>
          <p:nvPr/>
        </p:nvSpPr>
        <p:spPr bwMode="auto">
          <a:xfrm>
            <a:off x="250825" y="1374775"/>
            <a:ext cx="6472238" cy="3222625"/>
          </a:xfrm>
          <a:custGeom>
            <a:avLst/>
            <a:gdLst>
              <a:gd name="T0" fmla="*/ 0 w 4077"/>
              <a:gd name="T1" fmla="*/ 2022 h 2030"/>
              <a:gd name="T2" fmla="*/ 321 w 4077"/>
              <a:gd name="T3" fmla="*/ 1735 h 2030"/>
              <a:gd name="T4" fmla="*/ 1408 w 4077"/>
              <a:gd name="T5" fmla="*/ 251 h 2030"/>
              <a:gd name="T6" fmla="*/ 1675 w 4077"/>
              <a:gd name="T7" fmla="*/ 226 h 2030"/>
              <a:gd name="T8" fmla="*/ 2000 w 4077"/>
              <a:gd name="T9" fmla="*/ 137 h 2030"/>
              <a:gd name="T10" fmla="*/ 2454 w 4077"/>
              <a:gd name="T11" fmla="*/ 113 h 2030"/>
              <a:gd name="T12" fmla="*/ 2771 w 4077"/>
              <a:gd name="T13" fmla="*/ 186 h 2030"/>
              <a:gd name="T14" fmla="*/ 3111 w 4077"/>
              <a:gd name="T15" fmla="*/ 194 h 2030"/>
              <a:gd name="T16" fmla="*/ 3371 w 4077"/>
              <a:gd name="T17" fmla="*/ 746 h 2030"/>
              <a:gd name="T18" fmla="*/ 4077 w 4077"/>
              <a:gd name="T19" fmla="*/ 2027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77" h="2030">
                <a:moveTo>
                  <a:pt x="0" y="2022"/>
                </a:moveTo>
                <a:cubicBezTo>
                  <a:pt x="54" y="1974"/>
                  <a:pt x="86" y="2030"/>
                  <a:pt x="321" y="1735"/>
                </a:cubicBezTo>
                <a:cubicBezTo>
                  <a:pt x="556" y="1440"/>
                  <a:pt x="1182" y="502"/>
                  <a:pt x="1408" y="251"/>
                </a:cubicBezTo>
                <a:cubicBezTo>
                  <a:pt x="1634" y="0"/>
                  <a:pt x="1576" y="245"/>
                  <a:pt x="1675" y="226"/>
                </a:cubicBezTo>
                <a:cubicBezTo>
                  <a:pt x="1774" y="207"/>
                  <a:pt x="1870" y="156"/>
                  <a:pt x="2000" y="137"/>
                </a:cubicBezTo>
                <a:cubicBezTo>
                  <a:pt x="2130" y="118"/>
                  <a:pt x="2326" y="105"/>
                  <a:pt x="2454" y="113"/>
                </a:cubicBezTo>
                <a:cubicBezTo>
                  <a:pt x="2582" y="121"/>
                  <a:pt x="2662" y="173"/>
                  <a:pt x="2771" y="186"/>
                </a:cubicBezTo>
                <a:cubicBezTo>
                  <a:pt x="2880" y="199"/>
                  <a:pt x="3027" y="124"/>
                  <a:pt x="3111" y="194"/>
                </a:cubicBezTo>
                <a:cubicBezTo>
                  <a:pt x="3195" y="264"/>
                  <a:pt x="3210" y="441"/>
                  <a:pt x="3371" y="746"/>
                </a:cubicBezTo>
                <a:cubicBezTo>
                  <a:pt x="3532" y="1051"/>
                  <a:pt x="3930" y="1760"/>
                  <a:pt x="4077" y="202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63179" name="Group 11"/>
          <p:cNvGrpSpPr>
            <a:grpSpLocks/>
          </p:cNvGrpSpPr>
          <p:nvPr/>
        </p:nvGrpSpPr>
        <p:grpSpPr bwMode="auto">
          <a:xfrm>
            <a:off x="1042988" y="5591175"/>
            <a:ext cx="5106987" cy="1150938"/>
            <a:chOff x="657" y="3249"/>
            <a:chExt cx="3217" cy="725"/>
          </a:xfrm>
        </p:grpSpPr>
        <p:grpSp>
          <p:nvGrpSpPr>
            <p:cNvPr id="263180" name="Group 12"/>
            <p:cNvGrpSpPr>
              <a:grpSpLocks/>
            </p:cNvGrpSpPr>
            <p:nvPr/>
          </p:nvGrpSpPr>
          <p:grpSpPr bwMode="auto">
            <a:xfrm>
              <a:off x="657" y="3249"/>
              <a:ext cx="363" cy="725"/>
              <a:chOff x="657" y="3249"/>
              <a:chExt cx="363" cy="725"/>
            </a:xfrm>
          </p:grpSpPr>
          <p:sp>
            <p:nvSpPr>
              <p:cNvPr id="263181" name="Oval 13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63182" name="Line 14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83" name="Line 15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84" name="Line 16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85" name="Line 17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86" name="Line 18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87" name="Line 19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88" name="Line 20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3189" name="Group 21"/>
            <p:cNvGrpSpPr>
              <a:grpSpLocks/>
            </p:cNvGrpSpPr>
            <p:nvPr/>
          </p:nvGrpSpPr>
          <p:grpSpPr bwMode="auto">
            <a:xfrm>
              <a:off x="975" y="3249"/>
              <a:ext cx="363" cy="725"/>
              <a:chOff x="657" y="3249"/>
              <a:chExt cx="363" cy="725"/>
            </a:xfrm>
          </p:grpSpPr>
          <p:sp>
            <p:nvSpPr>
              <p:cNvPr id="263190" name="Oval 22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191" name="Line 23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92" name="Line 24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93" name="Line 25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94" name="Line 26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95" name="Line 27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96" name="Line 28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197" name="Line 29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3198" name="Group 30"/>
            <p:cNvGrpSpPr>
              <a:grpSpLocks/>
            </p:cNvGrpSpPr>
            <p:nvPr/>
          </p:nvGrpSpPr>
          <p:grpSpPr bwMode="auto">
            <a:xfrm>
              <a:off x="1292" y="3249"/>
              <a:ext cx="363" cy="725"/>
              <a:chOff x="657" y="3249"/>
              <a:chExt cx="363" cy="725"/>
            </a:xfrm>
          </p:grpSpPr>
          <p:sp>
            <p:nvSpPr>
              <p:cNvPr id="263199" name="Oval 31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63200" name="Line 32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01" name="Line 33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02" name="Line 34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03" name="Line 35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04" name="Line 36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05" name="Line 37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06" name="Line 38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3207" name="Group 39"/>
            <p:cNvGrpSpPr>
              <a:grpSpLocks/>
            </p:cNvGrpSpPr>
            <p:nvPr/>
          </p:nvGrpSpPr>
          <p:grpSpPr bwMode="auto">
            <a:xfrm>
              <a:off x="1609" y="3249"/>
              <a:ext cx="363" cy="725"/>
              <a:chOff x="657" y="3249"/>
              <a:chExt cx="363" cy="725"/>
            </a:xfrm>
          </p:grpSpPr>
          <p:sp>
            <p:nvSpPr>
              <p:cNvPr id="263208" name="Oval 40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63209" name="Line 41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10" name="Line 42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11" name="Line 43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12" name="Line 44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13" name="Line 45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14" name="Line 46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15" name="Line 47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3216" name="Group 48"/>
            <p:cNvGrpSpPr>
              <a:grpSpLocks/>
            </p:cNvGrpSpPr>
            <p:nvPr/>
          </p:nvGrpSpPr>
          <p:grpSpPr bwMode="auto">
            <a:xfrm>
              <a:off x="1926" y="3249"/>
              <a:ext cx="363" cy="725"/>
              <a:chOff x="657" y="3249"/>
              <a:chExt cx="363" cy="725"/>
            </a:xfrm>
          </p:grpSpPr>
          <p:sp>
            <p:nvSpPr>
              <p:cNvPr id="263217" name="Oval 49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63218" name="Line 50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19" name="Line 51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20" name="Line 52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21" name="Line 53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22" name="Line 54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23" name="Line 55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24" name="Line 56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3225" name="Group 57"/>
            <p:cNvGrpSpPr>
              <a:grpSpLocks/>
            </p:cNvGrpSpPr>
            <p:nvPr/>
          </p:nvGrpSpPr>
          <p:grpSpPr bwMode="auto">
            <a:xfrm>
              <a:off x="2243" y="3249"/>
              <a:ext cx="363" cy="725"/>
              <a:chOff x="657" y="3249"/>
              <a:chExt cx="363" cy="725"/>
            </a:xfrm>
          </p:grpSpPr>
          <p:sp>
            <p:nvSpPr>
              <p:cNvPr id="263226" name="Oval 58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227" name="Line 59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28" name="Line 60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29" name="Line 61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30" name="Line 62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31" name="Line 63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32" name="Line 64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33" name="Line 65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3234" name="Group 66"/>
            <p:cNvGrpSpPr>
              <a:grpSpLocks/>
            </p:cNvGrpSpPr>
            <p:nvPr/>
          </p:nvGrpSpPr>
          <p:grpSpPr bwMode="auto">
            <a:xfrm>
              <a:off x="2560" y="3249"/>
              <a:ext cx="363" cy="725"/>
              <a:chOff x="657" y="3249"/>
              <a:chExt cx="363" cy="725"/>
            </a:xfrm>
          </p:grpSpPr>
          <p:sp>
            <p:nvSpPr>
              <p:cNvPr id="263235" name="Oval 67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63236" name="Line 68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37" name="Line 69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38" name="Line 70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39" name="Line 71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40" name="Line 72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41" name="Line 73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42" name="Line 74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3243" name="Group 75"/>
            <p:cNvGrpSpPr>
              <a:grpSpLocks/>
            </p:cNvGrpSpPr>
            <p:nvPr/>
          </p:nvGrpSpPr>
          <p:grpSpPr bwMode="auto">
            <a:xfrm>
              <a:off x="2877" y="3249"/>
              <a:ext cx="363" cy="725"/>
              <a:chOff x="657" y="3249"/>
              <a:chExt cx="363" cy="725"/>
            </a:xfrm>
          </p:grpSpPr>
          <p:sp>
            <p:nvSpPr>
              <p:cNvPr id="263244" name="Oval 76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63245" name="Line 77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46" name="Line 78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47" name="Line 79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48" name="Line 80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49" name="Line 81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50" name="Line 82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51" name="Line 83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3252" name="Group 84"/>
            <p:cNvGrpSpPr>
              <a:grpSpLocks/>
            </p:cNvGrpSpPr>
            <p:nvPr/>
          </p:nvGrpSpPr>
          <p:grpSpPr bwMode="auto">
            <a:xfrm>
              <a:off x="3194" y="3249"/>
              <a:ext cx="363" cy="725"/>
              <a:chOff x="657" y="3249"/>
              <a:chExt cx="363" cy="725"/>
            </a:xfrm>
          </p:grpSpPr>
          <p:sp>
            <p:nvSpPr>
              <p:cNvPr id="263253" name="Oval 85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254" name="Line 86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55" name="Line 87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56" name="Line 88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57" name="Line 89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58" name="Line 90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59" name="Line 91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60" name="Line 92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3261" name="Group 93"/>
            <p:cNvGrpSpPr>
              <a:grpSpLocks/>
            </p:cNvGrpSpPr>
            <p:nvPr/>
          </p:nvGrpSpPr>
          <p:grpSpPr bwMode="auto">
            <a:xfrm>
              <a:off x="3511" y="3249"/>
              <a:ext cx="363" cy="725"/>
              <a:chOff x="657" y="3249"/>
              <a:chExt cx="363" cy="725"/>
            </a:xfrm>
          </p:grpSpPr>
          <p:sp>
            <p:nvSpPr>
              <p:cNvPr id="263262" name="Oval 94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63263" name="Line 95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64" name="Line 96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65" name="Line 97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66" name="Line 98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67" name="Line 99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68" name="Line 100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69" name="Line 101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263270" name="Rectangle 102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6767512" cy="504825"/>
          </a:xfrm>
          <a:noFill/>
          <a:ln/>
        </p:spPr>
        <p:txBody>
          <a:bodyPr/>
          <a:lstStyle/>
          <a:p>
            <a:r>
              <a:rPr lang="ja-JP" altLang="en-US"/>
              <a:t>座席数</a:t>
            </a:r>
            <a:r>
              <a:rPr lang="ja-JP" altLang="en-US">
                <a:sym typeface="Wingdings" pitchFamily="2" charset="2"/>
              </a:rPr>
              <a:t></a:t>
            </a:r>
            <a:r>
              <a:rPr lang="ja-JP" altLang="en-US"/>
              <a:t>≒</a:t>
            </a:r>
            <a:r>
              <a:rPr lang="ja-JP" altLang="en-US">
                <a:solidFill>
                  <a:srgbClr val="CC0000"/>
                </a:solidFill>
              </a:rPr>
              <a:t>スーパースカラー／</a:t>
            </a:r>
            <a:r>
              <a:rPr lang="en-US" altLang="ja-JP">
                <a:solidFill>
                  <a:srgbClr val="CC0000"/>
                </a:solidFill>
              </a:rPr>
              <a:t>SIMD</a:t>
            </a:r>
            <a:endParaRPr lang="en-US" altLang="ja-JP">
              <a:solidFill>
                <a:srgbClr val="CC0000"/>
              </a:solidFill>
              <a:sym typeface="Wingdings" pitchFamily="2" charset="2"/>
            </a:endParaRPr>
          </a:p>
        </p:txBody>
      </p:sp>
      <p:grpSp>
        <p:nvGrpSpPr>
          <p:cNvPr id="263271" name="Group 103"/>
          <p:cNvGrpSpPr>
            <a:grpSpLocks/>
          </p:cNvGrpSpPr>
          <p:nvPr/>
        </p:nvGrpSpPr>
        <p:grpSpPr bwMode="auto">
          <a:xfrm>
            <a:off x="2408238" y="2351088"/>
            <a:ext cx="1441450" cy="935037"/>
            <a:chOff x="612" y="2840"/>
            <a:chExt cx="908" cy="589"/>
          </a:xfrm>
        </p:grpSpPr>
        <p:sp>
          <p:nvSpPr>
            <p:cNvPr id="263272" name="Oval 104"/>
            <p:cNvSpPr>
              <a:spLocks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3273" name="Line 105"/>
            <p:cNvSpPr>
              <a:spLocks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274" name="Line 106"/>
            <p:cNvSpPr>
              <a:spLocks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63275" name="Group 107"/>
            <p:cNvGrpSpPr>
              <a:grpSpLocks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63276" name="Oval 108"/>
              <p:cNvSpPr>
                <a:spLocks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277" name="Line 109"/>
              <p:cNvSpPr>
                <a:spLocks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78" name="Line 110"/>
              <p:cNvSpPr>
                <a:spLocks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79" name="Line 111"/>
              <p:cNvSpPr>
                <a:spLocks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80" name="Line 112"/>
              <p:cNvSpPr>
                <a:spLocks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81" name="Line 113"/>
              <p:cNvSpPr>
                <a:spLocks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63282" name="Line 114"/>
            <p:cNvSpPr>
              <a:spLocks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63283" name="Group 115"/>
            <p:cNvGrpSpPr>
              <a:grpSpLocks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63284" name="Oval 116"/>
              <p:cNvSpPr>
                <a:spLocks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285" name="Line 117"/>
              <p:cNvSpPr>
                <a:spLocks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86" name="Line 118"/>
              <p:cNvSpPr>
                <a:spLocks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87" name="Line 119"/>
              <p:cNvSpPr>
                <a:spLocks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88" name="Line 120"/>
              <p:cNvSpPr>
                <a:spLocks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89" name="Line 121"/>
              <p:cNvSpPr>
                <a:spLocks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63290" name="Group 122"/>
          <p:cNvGrpSpPr>
            <a:grpSpLocks/>
          </p:cNvGrpSpPr>
          <p:nvPr/>
        </p:nvGrpSpPr>
        <p:grpSpPr bwMode="auto">
          <a:xfrm>
            <a:off x="1689100" y="3070225"/>
            <a:ext cx="1441450" cy="935038"/>
            <a:chOff x="612" y="2840"/>
            <a:chExt cx="908" cy="589"/>
          </a:xfrm>
        </p:grpSpPr>
        <p:sp>
          <p:nvSpPr>
            <p:cNvPr id="263291" name="Oval 123"/>
            <p:cNvSpPr>
              <a:spLocks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3292" name="Line 124"/>
            <p:cNvSpPr>
              <a:spLocks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293" name="Line 125"/>
            <p:cNvSpPr>
              <a:spLocks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63294" name="Group 126"/>
            <p:cNvGrpSpPr>
              <a:grpSpLocks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63295" name="Oval 127"/>
              <p:cNvSpPr>
                <a:spLocks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296" name="Line 128"/>
              <p:cNvSpPr>
                <a:spLocks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97" name="Line 129"/>
              <p:cNvSpPr>
                <a:spLocks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98" name="Line 130"/>
              <p:cNvSpPr>
                <a:spLocks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299" name="Line 131"/>
              <p:cNvSpPr>
                <a:spLocks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00" name="Line 132"/>
              <p:cNvSpPr>
                <a:spLocks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63301" name="Line 133"/>
            <p:cNvSpPr>
              <a:spLocks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63302" name="Group 134"/>
            <p:cNvGrpSpPr>
              <a:grpSpLocks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63303" name="Oval 135"/>
              <p:cNvSpPr>
                <a:spLocks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304" name="Line 136"/>
              <p:cNvSpPr>
                <a:spLocks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05" name="Line 137"/>
              <p:cNvSpPr>
                <a:spLocks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06" name="Line 138"/>
              <p:cNvSpPr>
                <a:spLocks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07" name="Line 139"/>
              <p:cNvSpPr>
                <a:spLocks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08" name="Line 140"/>
              <p:cNvSpPr>
                <a:spLocks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63309" name="Group 141"/>
          <p:cNvGrpSpPr>
            <a:grpSpLocks/>
          </p:cNvGrpSpPr>
          <p:nvPr/>
        </p:nvGrpSpPr>
        <p:grpSpPr bwMode="auto">
          <a:xfrm>
            <a:off x="969963" y="3789363"/>
            <a:ext cx="1441450" cy="935037"/>
            <a:chOff x="612" y="2840"/>
            <a:chExt cx="908" cy="589"/>
          </a:xfrm>
        </p:grpSpPr>
        <p:sp>
          <p:nvSpPr>
            <p:cNvPr id="263310" name="Oval 142"/>
            <p:cNvSpPr>
              <a:spLocks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3311" name="Line 143"/>
            <p:cNvSpPr>
              <a:spLocks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12" name="Line 144"/>
            <p:cNvSpPr>
              <a:spLocks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63313" name="Group 145"/>
            <p:cNvGrpSpPr>
              <a:grpSpLocks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63314" name="Oval 146"/>
              <p:cNvSpPr>
                <a:spLocks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315" name="Line 147"/>
              <p:cNvSpPr>
                <a:spLocks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16" name="Line 148"/>
              <p:cNvSpPr>
                <a:spLocks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17" name="Line 149"/>
              <p:cNvSpPr>
                <a:spLocks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18" name="Line 150"/>
              <p:cNvSpPr>
                <a:spLocks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19" name="Line 151"/>
              <p:cNvSpPr>
                <a:spLocks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63320" name="Line 152"/>
            <p:cNvSpPr>
              <a:spLocks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63321" name="Group 153"/>
            <p:cNvGrpSpPr>
              <a:grpSpLocks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63322" name="Oval 154"/>
              <p:cNvSpPr>
                <a:spLocks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323" name="Line 155"/>
              <p:cNvSpPr>
                <a:spLocks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24" name="Line 156"/>
              <p:cNvSpPr>
                <a:spLocks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25" name="Line 157"/>
              <p:cNvSpPr>
                <a:spLocks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26" name="Line 158"/>
              <p:cNvSpPr>
                <a:spLocks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27" name="Line 159"/>
              <p:cNvSpPr>
                <a:spLocks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63328" name="Group 160"/>
          <p:cNvGrpSpPr>
            <a:grpSpLocks/>
          </p:cNvGrpSpPr>
          <p:nvPr/>
        </p:nvGrpSpPr>
        <p:grpSpPr bwMode="auto">
          <a:xfrm>
            <a:off x="250825" y="4508500"/>
            <a:ext cx="1441450" cy="935038"/>
            <a:chOff x="612" y="2840"/>
            <a:chExt cx="908" cy="589"/>
          </a:xfrm>
        </p:grpSpPr>
        <p:sp>
          <p:nvSpPr>
            <p:cNvPr id="263329" name="Oval 161"/>
            <p:cNvSpPr>
              <a:spLocks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3330" name="Line 162"/>
            <p:cNvSpPr>
              <a:spLocks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31" name="Line 163"/>
            <p:cNvSpPr>
              <a:spLocks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63332" name="Group 164"/>
            <p:cNvGrpSpPr>
              <a:grpSpLocks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63333" name="Oval 165"/>
              <p:cNvSpPr>
                <a:spLocks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334" name="Line 166"/>
              <p:cNvSpPr>
                <a:spLocks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35" name="Line 167"/>
              <p:cNvSpPr>
                <a:spLocks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36" name="Line 168"/>
              <p:cNvSpPr>
                <a:spLocks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37" name="Line 169"/>
              <p:cNvSpPr>
                <a:spLocks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38" name="Line 170"/>
              <p:cNvSpPr>
                <a:spLocks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63339" name="Line 171"/>
            <p:cNvSpPr>
              <a:spLocks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63340" name="Group 172"/>
            <p:cNvGrpSpPr>
              <a:grpSpLocks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63341" name="Oval 173"/>
              <p:cNvSpPr>
                <a:spLocks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3342" name="Line 174"/>
              <p:cNvSpPr>
                <a:spLocks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43" name="Line 175"/>
              <p:cNvSpPr>
                <a:spLocks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44" name="Line 176"/>
              <p:cNvSpPr>
                <a:spLocks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45" name="Line 177"/>
              <p:cNvSpPr>
                <a:spLocks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3346" name="Line 178"/>
              <p:cNvSpPr>
                <a:spLocks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263347" name="Freeform 179"/>
          <p:cNvSpPr>
            <a:spLocks/>
          </p:cNvSpPr>
          <p:nvPr/>
        </p:nvSpPr>
        <p:spPr bwMode="auto">
          <a:xfrm>
            <a:off x="4213225" y="1989138"/>
            <a:ext cx="360363" cy="1800225"/>
          </a:xfrm>
          <a:custGeom>
            <a:avLst/>
            <a:gdLst>
              <a:gd name="T0" fmla="*/ 227 w 227"/>
              <a:gd name="T1" fmla="*/ 0 h 1134"/>
              <a:gd name="T2" fmla="*/ 54 w 227"/>
              <a:gd name="T3" fmla="*/ 337 h 1134"/>
              <a:gd name="T4" fmla="*/ 192 w 227"/>
              <a:gd name="T5" fmla="*/ 733 h 1134"/>
              <a:gd name="T6" fmla="*/ 0 w 227"/>
              <a:gd name="T7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1134">
                <a:moveTo>
                  <a:pt x="227" y="0"/>
                </a:moveTo>
                <a:cubicBezTo>
                  <a:pt x="227" y="0"/>
                  <a:pt x="60" y="215"/>
                  <a:pt x="54" y="337"/>
                </a:cubicBezTo>
                <a:cubicBezTo>
                  <a:pt x="48" y="459"/>
                  <a:pt x="201" y="600"/>
                  <a:pt x="192" y="733"/>
                </a:cubicBezTo>
                <a:cubicBezTo>
                  <a:pt x="183" y="866"/>
                  <a:pt x="40" y="1051"/>
                  <a:pt x="0" y="113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63348" name="Freeform 180"/>
          <p:cNvSpPr>
            <a:spLocks/>
          </p:cNvSpPr>
          <p:nvPr/>
        </p:nvSpPr>
        <p:spPr bwMode="auto">
          <a:xfrm>
            <a:off x="4716463" y="1989138"/>
            <a:ext cx="360362" cy="1800225"/>
          </a:xfrm>
          <a:custGeom>
            <a:avLst/>
            <a:gdLst>
              <a:gd name="T0" fmla="*/ 227 w 227"/>
              <a:gd name="T1" fmla="*/ 0 h 1134"/>
              <a:gd name="T2" fmla="*/ 54 w 227"/>
              <a:gd name="T3" fmla="*/ 337 h 1134"/>
              <a:gd name="T4" fmla="*/ 192 w 227"/>
              <a:gd name="T5" fmla="*/ 733 h 1134"/>
              <a:gd name="T6" fmla="*/ 0 w 227"/>
              <a:gd name="T7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1134">
                <a:moveTo>
                  <a:pt x="227" y="0"/>
                </a:moveTo>
                <a:cubicBezTo>
                  <a:pt x="227" y="0"/>
                  <a:pt x="60" y="215"/>
                  <a:pt x="54" y="337"/>
                </a:cubicBezTo>
                <a:cubicBezTo>
                  <a:pt x="48" y="459"/>
                  <a:pt x="201" y="600"/>
                  <a:pt x="192" y="733"/>
                </a:cubicBezTo>
                <a:cubicBezTo>
                  <a:pt x="183" y="866"/>
                  <a:pt x="40" y="1051"/>
                  <a:pt x="0" y="113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63349" name="Group 181"/>
          <p:cNvGrpSpPr>
            <a:grpSpLocks/>
          </p:cNvGrpSpPr>
          <p:nvPr/>
        </p:nvGrpSpPr>
        <p:grpSpPr bwMode="auto">
          <a:xfrm flipH="1">
            <a:off x="3779838" y="3141663"/>
            <a:ext cx="576262" cy="1150937"/>
            <a:chOff x="657" y="3249"/>
            <a:chExt cx="363" cy="725"/>
          </a:xfrm>
        </p:grpSpPr>
        <p:sp>
          <p:nvSpPr>
            <p:cNvPr id="263350" name="Oval 182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3351" name="Line 183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52" name="Line 184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53" name="Line 185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54" name="Line 186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55" name="Line 187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56" name="Line 188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57" name="Line 189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3358" name="Group 190"/>
          <p:cNvGrpSpPr>
            <a:grpSpLocks/>
          </p:cNvGrpSpPr>
          <p:nvPr/>
        </p:nvGrpSpPr>
        <p:grpSpPr bwMode="auto">
          <a:xfrm flipH="1">
            <a:off x="4283075" y="3141663"/>
            <a:ext cx="576263" cy="1150937"/>
            <a:chOff x="657" y="3249"/>
            <a:chExt cx="363" cy="725"/>
          </a:xfrm>
        </p:grpSpPr>
        <p:sp>
          <p:nvSpPr>
            <p:cNvPr id="263359" name="Oval 191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3360" name="Line 192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61" name="Line 193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62" name="Line 194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63" name="Line 195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64" name="Line 196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65" name="Line 197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3366" name="Line 198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pic>
        <p:nvPicPr>
          <p:cNvPr id="263367" name="Picture 199" descr="K-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484313"/>
            <a:ext cx="5683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368" name="Oval 200"/>
          <p:cNvSpPr>
            <a:spLocks noChangeArrowheads="1"/>
          </p:cNvSpPr>
          <p:nvPr/>
        </p:nvSpPr>
        <p:spPr bwMode="auto">
          <a:xfrm>
            <a:off x="6804025" y="1628775"/>
            <a:ext cx="287338" cy="287338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スーパーにする方法：並列演算 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6767512" cy="504825"/>
          </a:xfrm>
          <a:noFill/>
          <a:ln/>
        </p:spPr>
        <p:txBody>
          <a:bodyPr/>
          <a:lstStyle/>
          <a:p>
            <a:r>
              <a:rPr lang="en-US" altLang="ja-JP"/>
              <a:t>3</a:t>
            </a:r>
            <a:r>
              <a:rPr lang="ja-JP" altLang="en-US"/>
              <a:t>元連立一次方程式</a:t>
            </a:r>
          </a:p>
        </p:txBody>
      </p:sp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274638" y="1720850"/>
          <a:ext cx="2082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4" name="数式" r:id="rId4" imgW="2082600" imgH="1231560" progId="Equation.3">
                  <p:embed/>
                </p:oleObj>
              </mc:Choice>
              <mc:Fallback>
                <p:oleObj name="数式" r:id="rId4" imgW="2082600" imgH="1231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1720850"/>
                        <a:ext cx="2082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1" name="Object 5"/>
          <p:cNvGraphicFramePr>
            <a:graphicFrameLocks noChangeAspect="1"/>
          </p:cNvGraphicFramePr>
          <p:nvPr/>
        </p:nvGraphicFramePr>
        <p:xfrm>
          <a:off x="268288" y="3429000"/>
          <a:ext cx="20955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5" name="数式" r:id="rId6" imgW="2095200" imgH="2222280" progId="Equation.3">
                  <p:embed/>
                </p:oleObj>
              </mc:Choice>
              <mc:Fallback>
                <p:oleObj name="数式" r:id="rId6" imgW="2095200" imgH="2222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429000"/>
                        <a:ext cx="209550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2" name="Object 6"/>
          <p:cNvGraphicFramePr>
            <a:graphicFrameLocks noChangeAspect="1"/>
          </p:cNvGraphicFramePr>
          <p:nvPr/>
        </p:nvGraphicFramePr>
        <p:xfrm>
          <a:off x="3084513" y="2420938"/>
          <a:ext cx="58801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6" name="数式" r:id="rId8" imgW="5879880" imgH="1562040" progId="Equation.3">
                  <p:embed/>
                </p:oleObj>
              </mc:Choice>
              <mc:Fallback>
                <p:oleObj name="数式" r:id="rId8" imgW="5879880" imgH="1562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2420938"/>
                        <a:ext cx="58801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3203575" y="4849813"/>
          <a:ext cx="53086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7" name="数式" r:id="rId10" imgW="5308560" imgH="1892160" progId="Equation.3">
                  <p:embed/>
                </p:oleObj>
              </mc:Choice>
              <mc:Fallback>
                <p:oleObj name="数式" r:id="rId10" imgW="5308560" imgH="1892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849813"/>
                        <a:ext cx="53086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4" name="Oval 8"/>
          <p:cNvSpPr>
            <a:spLocks noChangeArrowheads="1"/>
          </p:cNvSpPr>
          <p:nvPr/>
        </p:nvSpPr>
        <p:spPr bwMode="auto">
          <a:xfrm>
            <a:off x="800100" y="3848100"/>
            <a:ext cx="287338" cy="287338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800100" y="5338763"/>
            <a:ext cx="287338" cy="287337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1446213" y="3848100"/>
            <a:ext cx="287337" cy="287338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800100" y="4568825"/>
            <a:ext cx="287338" cy="287338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1446213" y="4568825"/>
            <a:ext cx="287337" cy="287338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1446213" y="5338763"/>
            <a:ext cx="287337" cy="287337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30" name="Oval 14"/>
          <p:cNvSpPr>
            <a:spLocks noChangeArrowheads="1"/>
          </p:cNvSpPr>
          <p:nvPr/>
        </p:nvSpPr>
        <p:spPr bwMode="auto">
          <a:xfrm>
            <a:off x="3756025" y="2655888"/>
            <a:ext cx="287338" cy="287337"/>
          </a:xfrm>
          <a:prstGeom prst="ellips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31" name="Oval 15"/>
          <p:cNvSpPr>
            <a:spLocks noChangeArrowheads="1"/>
          </p:cNvSpPr>
          <p:nvPr/>
        </p:nvSpPr>
        <p:spPr bwMode="auto">
          <a:xfrm>
            <a:off x="2105025" y="3848100"/>
            <a:ext cx="287338" cy="287338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32" name="Oval 16"/>
          <p:cNvSpPr>
            <a:spLocks noChangeArrowheads="1"/>
          </p:cNvSpPr>
          <p:nvPr/>
        </p:nvSpPr>
        <p:spPr bwMode="auto">
          <a:xfrm>
            <a:off x="2105025" y="4568825"/>
            <a:ext cx="287338" cy="287338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33" name="Oval 17"/>
          <p:cNvSpPr>
            <a:spLocks noChangeArrowheads="1"/>
          </p:cNvSpPr>
          <p:nvPr/>
        </p:nvSpPr>
        <p:spPr bwMode="auto">
          <a:xfrm>
            <a:off x="2105025" y="5338763"/>
            <a:ext cx="287338" cy="287337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34" name="Oval 18"/>
          <p:cNvSpPr>
            <a:spLocks noChangeArrowheads="1"/>
          </p:cNvSpPr>
          <p:nvPr/>
        </p:nvSpPr>
        <p:spPr bwMode="auto">
          <a:xfrm>
            <a:off x="3756025" y="3459163"/>
            <a:ext cx="287338" cy="287337"/>
          </a:xfrm>
          <a:prstGeom prst="ellips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35" name="Oval 19"/>
          <p:cNvSpPr>
            <a:spLocks noChangeArrowheads="1"/>
          </p:cNvSpPr>
          <p:nvPr/>
        </p:nvSpPr>
        <p:spPr bwMode="auto">
          <a:xfrm>
            <a:off x="5056188" y="2655888"/>
            <a:ext cx="287337" cy="287337"/>
          </a:xfrm>
          <a:prstGeom prst="ellips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36" name="Oval 20"/>
          <p:cNvSpPr>
            <a:spLocks noChangeArrowheads="1"/>
          </p:cNvSpPr>
          <p:nvPr/>
        </p:nvSpPr>
        <p:spPr bwMode="auto">
          <a:xfrm>
            <a:off x="5056188" y="3459163"/>
            <a:ext cx="287337" cy="287337"/>
          </a:xfrm>
          <a:prstGeom prst="ellips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37" name="Oval 21"/>
          <p:cNvSpPr>
            <a:spLocks noChangeArrowheads="1"/>
          </p:cNvSpPr>
          <p:nvPr/>
        </p:nvSpPr>
        <p:spPr bwMode="auto">
          <a:xfrm>
            <a:off x="250825" y="5805488"/>
            <a:ext cx="2590800" cy="5762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Rounded MT Bold" pitchFamily="34" charset="0"/>
              </a:rPr>
              <a:t>同時にできる除</a:t>
            </a:r>
            <a:r>
              <a:rPr lang="en-US" altLang="ja-JP" sz="2000">
                <a:latin typeface="Arial Rounded MT Bold" pitchFamily="34" charset="0"/>
              </a:rPr>
              <a:t>(</a:t>
            </a:r>
            <a:r>
              <a:rPr lang="ja-JP" altLang="en-US" sz="2000">
                <a:latin typeface="Arial Rounded MT Bold" pitchFamily="34" charset="0"/>
              </a:rPr>
              <a:t>乗</a:t>
            </a:r>
            <a:r>
              <a:rPr lang="en-US" altLang="ja-JP" sz="2000">
                <a:latin typeface="Arial Rounded MT Bold" pitchFamily="34" charset="0"/>
              </a:rPr>
              <a:t>)</a:t>
            </a:r>
            <a:r>
              <a:rPr lang="ja-JP" altLang="en-US" sz="2000">
                <a:latin typeface="Arial Rounded MT Bold" pitchFamily="34" charset="0"/>
              </a:rPr>
              <a:t>算</a:t>
            </a:r>
          </a:p>
        </p:txBody>
      </p:sp>
      <p:sp>
        <p:nvSpPr>
          <p:cNvPr id="265238" name="Oval 22"/>
          <p:cNvSpPr>
            <a:spLocks noChangeArrowheads="1"/>
          </p:cNvSpPr>
          <p:nvPr/>
        </p:nvSpPr>
        <p:spPr bwMode="auto">
          <a:xfrm>
            <a:off x="3492500" y="1773238"/>
            <a:ext cx="2590800" cy="5762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Rounded MT Bold" pitchFamily="34" charset="0"/>
              </a:rPr>
              <a:t>同時にできる加減算</a:t>
            </a:r>
          </a:p>
        </p:txBody>
      </p:sp>
      <p:sp>
        <p:nvSpPr>
          <p:cNvPr id="265239" name="AutoShape 23"/>
          <p:cNvSpPr>
            <a:spLocks noChangeArrowheads="1"/>
          </p:cNvSpPr>
          <p:nvPr/>
        </p:nvSpPr>
        <p:spPr bwMode="auto">
          <a:xfrm>
            <a:off x="1073150" y="2997200"/>
            <a:ext cx="485775" cy="431800"/>
          </a:xfrm>
          <a:prstGeom prst="downArrow">
            <a:avLst>
              <a:gd name="adj1" fmla="val 49676"/>
              <a:gd name="adj2" fmla="val 50366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40" name="AutoShape 24"/>
          <p:cNvSpPr>
            <a:spLocks noChangeArrowheads="1"/>
          </p:cNvSpPr>
          <p:nvPr/>
        </p:nvSpPr>
        <p:spPr bwMode="auto">
          <a:xfrm>
            <a:off x="5781675" y="4200525"/>
            <a:ext cx="485775" cy="431800"/>
          </a:xfrm>
          <a:prstGeom prst="downArrow">
            <a:avLst>
              <a:gd name="adj1" fmla="val 49676"/>
              <a:gd name="adj2" fmla="val 50366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41" name="AutoShape 25"/>
          <p:cNvSpPr>
            <a:spLocks noChangeArrowheads="1"/>
          </p:cNvSpPr>
          <p:nvPr/>
        </p:nvSpPr>
        <p:spPr bwMode="auto">
          <a:xfrm rot="3254912" flipV="1">
            <a:off x="2555875" y="3789363"/>
            <a:ext cx="485775" cy="431800"/>
          </a:xfrm>
          <a:prstGeom prst="downArrow">
            <a:avLst>
              <a:gd name="adj1" fmla="val 49676"/>
              <a:gd name="adj2" fmla="val 50366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42" name="Oval 26"/>
          <p:cNvSpPr>
            <a:spLocks noChangeArrowheads="1"/>
          </p:cNvSpPr>
          <p:nvPr/>
        </p:nvSpPr>
        <p:spPr bwMode="auto">
          <a:xfrm>
            <a:off x="7539038" y="2655888"/>
            <a:ext cx="287337" cy="287337"/>
          </a:xfrm>
          <a:prstGeom prst="ellips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243" name="Oval 27"/>
          <p:cNvSpPr>
            <a:spLocks noChangeArrowheads="1"/>
          </p:cNvSpPr>
          <p:nvPr/>
        </p:nvSpPr>
        <p:spPr bwMode="auto">
          <a:xfrm>
            <a:off x="7681913" y="3459163"/>
            <a:ext cx="287337" cy="287337"/>
          </a:xfrm>
          <a:prstGeom prst="ellips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4" grpId="0" animBg="1"/>
      <p:bldP spid="265225" grpId="0" animBg="1"/>
      <p:bldP spid="265226" grpId="0" animBg="1"/>
      <p:bldP spid="265227" grpId="0" animBg="1"/>
      <p:bldP spid="265228" grpId="0" animBg="1"/>
      <p:bldP spid="265229" grpId="0" animBg="1"/>
      <p:bldP spid="265230" grpId="0" animBg="1"/>
      <p:bldP spid="265231" grpId="0" animBg="1"/>
      <p:bldP spid="265232" grpId="0" animBg="1"/>
      <p:bldP spid="265233" grpId="0" animBg="1"/>
      <p:bldP spid="265234" grpId="0" animBg="1"/>
      <p:bldP spid="265235" grpId="0" animBg="1"/>
      <p:bldP spid="265236" grpId="0" animBg="1"/>
      <p:bldP spid="265237" grpId="0" animBg="1"/>
      <p:bldP spid="265238" grpId="0" animBg="1"/>
      <p:bldP spid="265242" grpId="0" animBg="1"/>
      <p:bldP spid="2652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スーパーにする方法：</a:t>
            </a:r>
            <a:r>
              <a:rPr lang="en-US" altLang="ja-JP"/>
              <a:t>2000</a:t>
            </a:r>
            <a:r>
              <a:rPr lang="ja-JP" altLang="en-US"/>
              <a:t>～ </a:t>
            </a:r>
            <a:r>
              <a:rPr lang="en-US" altLang="ja-JP"/>
              <a:t>(1980~)</a:t>
            </a:r>
          </a:p>
        </p:txBody>
      </p:sp>
      <p:sp>
        <p:nvSpPr>
          <p:cNvPr id="267267" name="Freeform 3"/>
          <p:cNvSpPr>
            <a:spLocks/>
          </p:cNvSpPr>
          <p:nvPr/>
        </p:nvSpPr>
        <p:spPr bwMode="auto">
          <a:xfrm>
            <a:off x="250825" y="1374775"/>
            <a:ext cx="8497888" cy="3222625"/>
          </a:xfrm>
          <a:custGeom>
            <a:avLst/>
            <a:gdLst>
              <a:gd name="T0" fmla="*/ 0 w 4077"/>
              <a:gd name="T1" fmla="*/ 2022 h 2030"/>
              <a:gd name="T2" fmla="*/ 321 w 4077"/>
              <a:gd name="T3" fmla="*/ 1735 h 2030"/>
              <a:gd name="T4" fmla="*/ 1408 w 4077"/>
              <a:gd name="T5" fmla="*/ 251 h 2030"/>
              <a:gd name="T6" fmla="*/ 1675 w 4077"/>
              <a:gd name="T7" fmla="*/ 226 h 2030"/>
              <a:gd name="T8" fmla="*/ 2000 w 4077"/>
              <a:gd name="T9" fmla="*/ 137 h 2030"/>
              <a:gd name="T10" fmla="*/ 2454 w 4077"/>
              <a:gd name="T11" fmla="*/ 113 h 2030"/>
              <a:gd name="T12" fmla="*/ 2771 w 4077"/>
              <a:gd name="T13" fmla="*/ 186 h 2030"/>
              <a:gd name="T14" fmla="*/ 3111 w 4077"/>
              <a:gd name="T15" fmla="*/ 194 h 2030"/>
              <a:gd name="T16" fmla="*/ 3371 w 4077"/>
              <a:gd name="T17" fmla="*/ 746 h 2030"/>
              <a:gd name="T18" fmla="*/ 4077 w 4077"/>
              <a:gd name="T19" fmla="*/ 2027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77" h="2030">
                <a:moveTo>
                  <a:pt x="0" y="2022"/>
                </a:moveTo>
                <a:cubicBezTo>
                  <a:pt x="54" y="1974"/>
                  <a:pt x="86" y="2030"/>
                  <a:pt x="321" y="1735"/>
                </a:cubicBezTo>
                <a:cubicBezTo>
                  <a:pt x="556" y="1440"/>
                  <a:pt x="1182" y="502"/>
                  <a:pt x="1408" y="251"/>
                </a:cubicBezTo>
                <a:cubicBezTo>
                  <a:pt x="1634" y="0"/>
                  <a:pt x="1576" y="245"/>
                  <a:pt x="1675" y="226"/>
                </a:cubicBezTo>
                <a:cubicBezTo>
                  <a:pt x="1774" y="207"/>
                  <a:pt x="1870" y="156"/>
                  <a:pt x="2000" y="137"/>
                </a:cubicBezTo>
                <a:cubicBezTo>
                  <a:pt x="2130" y="118"/>
                  <a:pt x="2326" y="105"/>
                  <a:pt x="2454" y="113"/>
                </a:cubicBezTo>
                <a:cubicBezTo>
                  <a:pt x="2582" y="121"/>
                  <a:pt x="2662" y="173"/>
                  <a:pt x="2771" y="186"/>
                </a:cubicBezTo>
                <a:cubicBezTo>
                  <a:pt x="2880" y="199"/>
                  <a:pt x="3027" y="124"/>
                  <a:pt x="3111" y="194"/>
                </a:cubicBezTo>
                <a:cubicBezTo>
                  <a:pt x="3195" y="264"/>
                  <a:pt x="3210" y="441"/>
                  <a:pt x="3371" y="746"/>
                </a:cubicBezTo>
                <a:cubicBezTo>
                  <a:pt x="3532" y="1051"/>
                  <a:pt x="3930" y="1760"/>
                  <a:pt x="4077" y="202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67268" name="Group 4"/>
          <p:cNvGrpSpPr>
            <a:grpSpLocks/>
          </p:cNvGrpSpPr>
          <p:nvPr/>
        </p:nvGrpSpPr>
        <p:grpSpPr bwMode="auto">
          <a:xfrm>
            <a:off x="1042988" y="5591175"/>
            <a:ext cx="576262" cy="1150938"/>
            <a:chOff x="657" y="3249"/>
            <a:chExt cx="363" cy="725"/>
          </a:xfrm>
        </p:grpSpPr>
        <p:sp>
          <p:nvSpPr>
            <p:cNvPr id="267269" name="Oval 5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7270" name="Line 6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71" name="Line 7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72" name="Line 8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73" name="Line 9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74" name="Line 10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75" name="Line 11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76" name="Line 12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7277" name="Group 13"/>
          <p:cNvGrpSpPr>
            <a:grpSpLocks/>
          </p:cNvGrpSpPr>
          <p:nvPr/>
        </p:nvGrpSpPr>
        <p:grpSpPr bwMode="auto">
          <a:xfrm>
            <a:off x="1547813" y="5591175"/>
            <a:ext cx="576262" cy="1150938"/>
            <a:chOff x="657" y="3249"/>
            <a:chExt cx="363" cy="725"/>
          </a:xfrm>
        </p:grpSpPr>
        <p:sp>
          <p:nvSpPr>
            <p:cNvPr id="267278" name="Oval 14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7279" name="Line 15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80" name="Line 16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81" name="Line 17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82" name="Line 18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83" name="Line 19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84" name="Line 20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85" name="Line 21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7286" name="Group 22"/>
          <p:cNvGrpSpPr>
            <a:grpSpLocks/>
          </p:cNvGrpSpPr>
          <p:nvPr/>
        </p:nvGrpSpPr>
        <p:grpSpPr bwMode="auto">
          <a:xfrm>
            <a:off x="2051050" y="5591175"/>
            <a:ext cx="576263" cy="1150938"/>
            <a:chOff x="657" y="3249"/>
            <a:chExt cx="363" cy="725"/>
          </a:xfrm>
        </p:grpSpPr>
        <p:sp>
          <p:nvSpPr>
            <p:cNvPr id="267287" name="Oval 23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ー</a:t>
              </a:r>
            </a:p>
          </p:txBody>
        </p:sp>
        <p:sp>
          <p:nvSpPr>
            <p:cNvPr id="267288" name="Line 24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89" name="Line 25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90" name="Line 26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91" name="Line 27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92" name="Line 28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93" name="Line 29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94" name="Line 30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7295" name="Group 31"/>
          <p:cNvGrpSpPr>
            <a:grpSpLocks/>
          </p:cNvGrpSpPr>
          <p:nvPr/>
        </p:nvGrpSpPr>
        <p:grpSpPr bwMode="auto">
          <a:xfrm>
            <a:off x="2554288" y="5591175"/>
            <a:ext cx="576262" cy="1150938"/>
            <a:chOff x="657" y="3249"/>
            <a:chExt cx="363" cy="725"/>
          </a:xfrm>
        </p:grpSpPr>
        <p:sp>
          <p:nvSpPr>
            <p:cNvPr id="267296" name="Oval 32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7297" name="Line 33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98" name="Line 34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299" name="Line 35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00" name="Line 36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01" name="Line 37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02" name="Line 38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03" name="Line 39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7304" name="Group 40"/>
          <p:cNvGrpSpPr>
            <a:grpSpLocks/>
          </p:cNvGrpSpPr>
          <p:nvPr/>
        </p:nvGrpSpPr>
        <p:grpSpPr bwMode="auto">
          <a:xfrm>
            <a:off x="3057525" y="5591175"/>
            <a:ext cx="576263" cy="1150938"/>
            <a:chOff x="657" y="3249"/>
            <a:chExt cx="363" cy="725"/>
          </a:xfrm>
        </p:grpSpPr>
        <p:sp>
          <p:nvSpPr>
            <p:cNvPr id="267305" name="Oval 41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7306" name="Line 42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07" name="Line 43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08" name="Line 44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09" name="Line 45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10" name="Line 46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11" name="Line 47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12" name="Line 48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7313" name="Group 49"/>
          <p:cNvGrpSpPr>
            <a:grpSpLocks/>
          </p:cNvGrpSpPr>
          <p:nvPr/>
        </p:nvGrpSpPr>
        <p:grpSpPr bwMode="auto">
          <a:xfrm flipH="1">
            <a:off x="5219700" y="5591175"/>
            <a:ext cx="576263" cy="1150938"/>
            <a:chOff x="657" y="3249"/>
            <a:chExt cx="363" cy="725"/>
          </a:xfrm>
        </p:grpSpPr>
        <p:sp>
          <p:nvSpPr>
            <p:cNvPr id="267314" name="Oval 50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7315" name="Line 51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16" name="Line 52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17" name="Line 53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18" name="Line 54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19" name="Line 55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20" name="Line 56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21" name="Line 57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7322" name="Group 58"/>
          <p:cNvGrpSpPr>
            <a:grpSpLocks/>
          </p:cNvGrpSpPr>
          <p:nvPr/>
        </p:nvGrpSpPr>
        <p:grpSpPr bwMode="auto">
          <a:xfrm flipH="1">
            <a:off x="5722938" y="5591175"/>
            <a:ext cx="576262" cy="1150938"/>
            <a:chOff x="657" y="3249"/>
            <a:chExt cx="363" cy="725"/>
          </a:xfrm>
        </p:grpSpPr>
        <p:sp>
          <p:nvSpPr>
            <p:cNvPr id="267323" name="Oval 59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7324" name="Line 60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25" name="Line 61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26" name="Line 62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27" name="Line 63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28" name="Line 64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29" name="Line 65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30" name="Line 66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7331" name="Group 67"/>
          <p:cNvGrpSpPr>
            <a:grpSpLocks/>
          </p:cNvGrpSpPr>
          <p:nvPr/>
        </p:nvGrpSpPr>
        <p:grpSpPr bwMode="auto">
          <a:xfrm flipH="1">
            <a:off x="6226175" y="5591175"/>
            <a:ext cx="576263" cy="1150938"/>
            <a:chOff x="657" y="3249"/>
            <a:chExt cx="363" cy="725"/>
          </a:xfrm>
        </p:grpSpPr>
        <p:sp>
          <p:nvSpPr>
            <p:cNvPr id="267332" name="Oval 68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ー</a:t>
              </a:r>
            </a:p>
          </p:txBody>
        </p:sp>
        <p:sp>
          <p:nvSpPr>
            <p:cNvPr id="267333" name="Line 69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34" name="Line 70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35" name="Line 71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36" name="Line 72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37" name="Line 73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38" name="Line 74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39" name="Line 75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7340" name="Group 76"/>
          <p:cNvGrpSpPr>
            <a:grpSpLocks/>
          </p:cNvGrpSpPr>
          <p:nvPr/>
        </p:nvGrpSpPr>
        <p:grpSpPr bwMode="auto">
          <a:xfrm flipH="1">
            <a:off x="6729413" y="5591175"/>
            <a:ext cx="576262" cy="1150938"/>
            <a:chOff x="657" y="3249"/>
            <a:chExt cx="363" cy="725"/>
          </a:xfrm>
        </p:grpSpPr>
        <p:sp>
          <p:nvSpPr>
            <p:cNvPr id="267341" name="Oval 77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7342" name="Line 78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43" name="Line 79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44" name="Line 80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45" name="Line 81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46" name="Line 82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47" name="Line 83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48" name="Line 84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7349" name="Group 85"/>
          <p:cNvGrpSpPr>
            <a:grpSpLocks/>
          </p:cNvGrpSpPr>
          <p:nvPr/>
        </p:nvGrpSpPr>
        <p:grpSpPr bwMode="auto">
          <a:xfrm flipH="1">
            <a:off x="7232650" y="5591175"/>
            <a:ext cx="576263" cy="1150938"/>
            <a:chOff x="657" y="3249"/>
            <a:chExt cx="363" cy="725"/>
          </a:xfrm>
        </p:grpSpPr>
        <p:sp>
          <p:nvSpPr>
            <p:cNvPr id="267350" name="Oval 86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7351" name="Line 87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52" name="Line 88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53" name="Line 89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54" name="Line 90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55" name="Line 91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56" name="Line 92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57" name="Line 93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67358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900113" y="1052513"/>
            <a:ext cx="7416800" cy="504825"/>
          </a:xfrm>
          <a:noFill/>
          <a:ln/>
        </p:spPr>
        <p:txBody>
          <a:bodyPr/>
          <a:lstStyle/>
          <a:p>
            <a:r>
              <a:rPr lang="ja-JP" altLang="en-US"/>
              <a:t>リフト数</a:t>
            </a:r>
            <a:r>
              <a:rPr lang="ja-JP" altLang="en-US">
                <a:sym typeface="Wingdings" pitchFamily="2" charset="2"/>
              </a:rPr>
              <a:t></a:t>
            </a:r>
            <a:r>
              <a:rPr lang="ja-JP" altLang="en-US"/>
              <a:t>≒</a:t>
            </a:r>
            <a:r>
              <a:rPr lang="ja-JP" altLang="en-US">
                <a:solidFill>
                  <a:srgbClr val="CC0000"/>
                </a:solidFill>
              </a:rPr>
              <a:t>マルチコア／共有メモリ並列マシン</a:t>
            </a:r>
            <a:endParaRPr lang="ja-JP" altLang="en-US">
              <a:solidFill>
                <a:srgbClr val="CC0000"/>
              </a:solidFill>
              <a:sym typeface="Wingdings" pitchFamily="2" charset="2"/>
            </a:endParaRPr>
          </a:p>
        </p:txBody>
      </p:sp>
      <p:grpSp>
        <p:nvGrpSpPr>
          <p:cNvPr id="267359" name="Group 95"/>
          <p:cNvGrpSpPr>
            <a:grpSpLocks/>
          </p:cNvGrpSpPr>
          <p:nvPr/>
        </p:nvGrpSpPr>
        <p:grpSpPr bwMode="auto">
          <a:xfrm>
            <a:off x="106363" y="1701800"/>
            <a:ext cx="3673475" cy="3741738"/>
            <a:chOff x="158" y="1072"/>
            <a:chExt cx="2314" cy="2357"/>
          </a:xfrm>
        </p:grpSpPr>
        <p:sp>
          <p:nvSpPr>
            <p:cNvPr id="267360" name="Line 96"/>
            <p:cNvSpPr>
              <a:spLocks noChangeShapeType="1"/>
            </p:cNvSpPr>
            <p:nvPr/>
          </p:nvSpPr>
          <p:spPr bwMode="auto">
            <a:xfrm flipV="1">
              <a:off x="612" y="1072"/>
              <a:ext cx="1814" cy="18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361" name="AutoShape 97"/>
            <p:cNvSpPr>
              <a:spLocks noChangeArrowheads="1"/>
            </p:cNvSpPr>
            <p:nvPr/>
          </p:nvSpPr>
          <p:spPr bwMode="auto">
            <a:xfrm>
              <a:off x="2381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362" name="AutoShape 98"/>
            <p:cNvSpPr>
              <a:spLocks noChangeArrowheads="1"/>
            </p:cNvSpPr>
            <p:nvPr/>
          </p:nvSpPr>
          <p:spPr bwMode="auto">
            <a:xfrm>
              <a:off x="1927" y="1526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363" name="AutoShape 99"/>
            <p:cNvSpPr>
              <a:spLocks noChangeArrowheads="1"/>
            </p:cNvSpPr>
            <p:nvPr/>
          </p:nvSpPr>
          <p:spPr bwMode="auto">
            <a:xfrm>
              <a:off x="1473" y="1980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364" name="AutoShape 100"/>
            <p:cNvSpPr>
              <a:spLocks noChangeArrowheads="1"/>
            </p:cNvSpPr>
            <p:nvPr/>
          </p:nvSpPr>
          <p:spPr bwMode="auto">
            <a:xfrm>
              <a:off x="1019" y="2434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365" name="AutoShape 101"/>
            <p:cNvSpPr>
              <a:spLocks noChangeArrowheads="1"/>
            </p:cNvSpPr>
            <p:nvPr/>
          </p:nvSpPr>
          <p:spPr bwMode="auto">
            <a:xfrm>
              <a:off x="565" y="2888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67366" name="Group 102"/>
            <p:cNvGrpSpPr>
              <a:grpSpLocks/>
            </p:cNvGrpSpPr>
            <p:nvPr/>
          </p:nvGrpSpPr>
          <p:grpSpPr bwMode="auto">
            <a:xfrm>
              <a:off x="1517" y="1481"/>
              <a:ext cx="908" cy="589"/>
              <a:chOff x="612" y="2840"/>
              <a:chExt cx="908" cy="589"/>
            </a:xfrm>
          </p:grpSpPr>
          <p:sp>
            <p:nvSpPr>
              <p:cNvPr id="267367" name="Oval 103"/>
              <p:cNvSpPr>
                <a:spLocks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7368" name="Line 104"/>
              <p:cNvSpPr>
                <a:spLocks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369" name="Line 105"/>
              <p:cNvSpPr>
                <a:spLocks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370" name="Group 106"/>
              <p:cNvGrpSpPr>
                <a:grpSpLocks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67371" name="Oval 107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FF99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372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73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74" name="Line 110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75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7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67377" name="Line 113"/>
              <p:cNvSpPr>
                <a:spLocks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378" name="Group 114"/>
              <p:cNvGrpSpPr>
                <a:grpSpLocks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67379" name="Oval 115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FF99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380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8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82" name="Line 118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83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84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67385" name="Group 121"/>
            <p:cNvGrpSpPr>
              <a:grpSpLocks/>
            </p:cNvGrpSpPr>
            <p:nvPr/>
          </p:nvGrpSpPr>
          <p:grpSpPr bwMode="auto">
            <a:xfrm>
              <a:off x="1064" y="1934"/>
              <a:ext cx="908" cy="589"/>
              <a:chOff x="612" y="2840"/>
              <a:chExt cx="908" cy="589"/>
            </a:xfrm>
          </p:grpSpPr>
          <p:sp>
            <p:nvSpPr>
              <p:cNvPr id="267386" name="Oval 122"/>
              <p:cNvSpPr>
                <a:spLocks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7387" name="Line 123"/>
              <p:cNvSpPr>
                <a:spLocks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388" name="Line 124"/>
              <p:cNvSpPr>
                <a:spLocks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389" name="Group 125"/>
              <p:cNvGrpSpPr>
                <a:grpSpLocks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67390" name="Oval 126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FF99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391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92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93" name="Line 129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94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39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67396" name="Line 132"/>
              <p:cNvSpPr>
                <a:spLocks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397" name="Group 133"/>
              <p:cNvGrpSpPr>
                <a:grpSpLocks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67398" name="Oval 134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FF99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399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0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01" name="Line 137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0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0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67404" name="Group 140"/>
            <p:cNvGrpSpPr>
              <a:grpSpLocks/>
            </p:cNvGrpSpPr>
            <p:nvPr/>
          </p:nvGrpSpPr>
          <p:grpSpPr bwMode="auto">
            <a:xfrm>
              <a:off x="611" y="2387"/>
              <a:ext cx="908" cy="589"/>
              <a:chOff x="612" y="2840"/>
              <a:chExt cx="908" cy="589"/>
            </a:xfrm>
          </p:grpSpPr>
          <p:sp>
            <p:nvSpPr>
              <p:cNvPr id="267405" name="Oval 141"/>
              <p:cNvSpPr>
                <a:spLocks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7406" name="Line 142"/>
              <p:cNvSpPr>
                <a:spLocks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07" name="Line 143"/>
              <p:cNvSpPr>
                <a:spLocks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408" name="Group 144"/>
              <p:cNvGrpSpPr>
                <a:grpSpLocks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67409" name="Oval 145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FF99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410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1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12" name="Line 148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1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14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67415" name="Line 151"/>
              <p:cNvSpPr>
                <a:spLocks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416" name="Group 152"/>
              <p:cNvGrpSpPr>
                <a:grpSpLocks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67417" name="Oval 153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FF99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418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1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20" name="Line 156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2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22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67423" name="Group 159"/>
            <p:cNvGrpSpPr>
              <a:grpSpLocks/>
            </p:cNvGrpSpPr>
            <p:nvPr/>
          </p:nvGrpSpPr>
          <p:grpSpPr bwMode="auto">
            <a:xfrm>
              <a:off x="158" y="2840"/>
              <a:ext cx="908" cy="589"/>
              <a:chOff x="612" y="2840"/>
              <a:chExt cx="908" cy="589"/>
            </a:xfrm>
          </p:grpSpPr>
          <p:sp>
            <p:nvSpPr>
              <p:cNvPr id="267424" name="Oval 160"/>
              <p:cNvSpPr>
                <a:spLocks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7425" name="Line 161"/>
              <p:cNvSpPr>
                <a:spLocks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26" name="Line 162"/>
              <p:cNvSpPr>
                <a:spLocks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427" name="Group 163"/>
              <p:cNvGrpSpPr>
                <a:grpSpLocks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67428" name="Oval 164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FF99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429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3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31" name="Line 167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3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3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67434" name="Line 170"/>
              <p:cNvSpPr>
                <a:spLocks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435" name="Group 171"/>
              <p:cNvGrpSpPr>
                <a:grpSpLocks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67436" name="Oval 172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FF99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437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3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39" name="Line 175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4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4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267442" name="Group 178"/>
          <p:cNvGrpSpPr>
            <a:grpSpLocks/>
          </p:cNvGrpSpPr>
          <p:nvPr/>
        </p:nvGrpSpPr>
        <p:grpSpPr bwMode="auto">
          <a:xfrm>
            <a:off x="3203575" y="1989138"/>
            <a:ext cx="1296988" cy="2303462"/>
            <a:chOff x="2970" y="1253"/>
            <a:chExt cx="817" cy="1451"/>
          </a:xfrm>
        </p:grpSpPr>
        <p:sp>
          <p:nvSpPr>
            <p:cNvPr id="267443" name="Freeform 179"/>
            <p:cNvSpPr>
              <a:spLocks/>
            </p:cNvSpPr>
            <p:nvPr/>
          </p:nvSpPr>
          <p:spPr bwMode="auto">
            <a:xfrm>
              <a:off x="3243" y="1253"/>
              <a:ext cx="227" cy="1134"/>
            </a:xfrm>
            <a:custGeom>
              <a:avLst/>
              <a:gdLst>
                <a:gd name="T0" fmla="*/ 227 w 227"/>
                <a:gd name="T1" fmla="*/ 0 h 1134"/>
                <a:gd name="T2" fmla="*/ 54 w 227"/>
                <a:gd name="T3" fmla="*/ 337 h 1134"/>
                <a:gd name="T4" fmla="*/ 192 w 227"/>
                <a:gd name="T5" fmla="*/ 733 h 1134"/>
                <a:gd name="T6" fmla="*/ 0 w 227"/>
                <a:gd name="T7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134">
                  <a:moveTo>
                    <a:pt x="227" y="0"/>
                  </a:moveTo>
                  <a:cubicBezTo>
                    <a:pt x="227" y="0"/>
                    <a:pt x="60" y="215"/>
                    <a:pt x="54" y="337"/>
                  </a:cubicBezTo>
                  <a:cubicBezTo>
                    <a:pt x="48" y="459"/>
                    <a:pt x="201" y="600"/>
                    <a:pt x="192" y="733"/>
                  </a:cubicBezTo>
                  <a:cubicBezTo>
                    <a:pt x="183" y="866"/>
                    <a:pt x="40" y="1051"/>
                    <a:pt x="0" y="113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444" name="Freeform 180"/>
            <p:cNvSpPr>
              <a:spLocks/>
            </p:cNvSpPr>
            <p:nvPr/>
          </p:nvSpPr>
          <p:spPr bwMode="auto">
            <a:xfrm>
              <a:off x="3560" y="1253"/>
              <a:ext cx="227" cy="1134"/>
            </a:xfrm>
            <a:custGeom>
              <a:avLst/>
              <a:gdLst>
                <a:gd name="T0" fmla="*/ 227 w 227"/>
                <a:gd name="T1" fmla="*/ 0 h 1134"/>
                <a:gd name="T2" fmla="*/ 54 w 227"/>
                <a:gd name="T3" fmla="*/ 337 h 1134"/>
                <a:gd name="T4" fmla="*/ 192 w 227"/>
                <a:gd name="T5" fmla="*/ 733 h 1134"/>
                <a:gd name="T6" fmla="*/ 0 w 227"/>
                <a:gd name="T7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134">
                  <a:moveTo>
                    <a:pt x="227" y="0"/>
                  </a:moveTo>
                  <a:cubicBezTo>
                    <a:pt x="227" y="0"/>
                    <a:pt x="60" y="215"/>
                    <a:pt x="54" y="337"/>
                  </a:cubicBezTo>
                  <a:cubicBezTo>
                    <a:pt x="48" y="459"/>
                    <a:pt x="201" y="600"/>
                    <a:pt x="192" y="733"/>
                  </a:cubicBezTo>
                  <a:cubicBezTo>
                    <a:pt x="183" y="866"/>
                    <a:pt x="40" y="1051"/>
                    <a:pt x="0" y="113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67445" name="Group 181"/>
            <p:cNvGrpSpPr>
              <a:grpSpLocks/>
            </p:cNvGrpSpPr>
            <p:nvPr/>
          </p:nvGrpSpPr>
          <p:grpSpPr bwMode="auto">
            <a:xfrm flipH="1">
              <a:off x="2970" y="1979"/>
              <a:ext cx="363" cy="725"/>
              <a:chOff x="657" y="3249"/>
              <a:chExt cx="363" cy="725"/>
            </a:xfrm>
          </p:grpSpPr>
          <p:sp>
            <p:nvSpPr>
              <p:cNvPr id="267446" name="Oval 182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7447" name="Line 183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48" name="Line 184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49" name="Line 185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50" name="Line 186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51" name="Line 187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52" name="Line 188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53" name="Line 189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7454" name="Group 190"/>
            <p:cNvGrpSpPr>
              <a:grpSpLocks/>
            </p:cNvGrpSpPr>
            <p:nvPr/>
          </p:nvGrpSpPr>
          <p:grpSpPr bwMode="auto">
            <a:xfrm flipH="1">
              <a:off x="3287" y="1979"/>
              <a:ext cx="363" cy="725"/>
              <a:chOff x="657" y="3249"/>
              <a:chExt cx="363" cy="725"/>
            </a:xfrm>
          </p:grpSpPr>
          <p:sp>
            <p:nvSpPr>
              <p:cNvPr id="267455" name="Oval 191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7456" name="Line 192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57" name="Line 193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58" name="Line 194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59" name="Line 195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60" name="Line 196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61" name="Line 197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62" name="Line 198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267463" name="Rectangle 199"/>
          <p:cNvSpPr>
            <a:spLocks noChangeArrowheads="1"/>
          </p:cNvSpPr>
          <p:nvPr/>
        </p:nvSpPr>
        <p:spPr bwMode="auto">
          <a:xfrm>
            <a:off x="2339975" y="4149725"/>
            <a:ext cx="439261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342900" indent="-342900">
              <a:lnSpc>
                <a:spcPct val="100000"/>
              </a:lnSpc>
              <a:buClr>
                <a:schemeClr val="folHlink"/>
              </a:buClr>
              <a:buSzPct val="60000"/>
            </a:pPr>
            <a:endParaRPr lang="en-US" altLang="ja-JP" sz="2800">
              <a:sym typeface="Wingdings" pitchFamily="2" charset="2"/>
            </a:endParaRP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</a:pPr>
            <a:r>
              <a:rPr lang="en-US" altLang="ja-JP">
                <a:sym typeface="Wingdings" pitchFamily="2" charset="2"/>
              </a:rPr>
              <a:t>    =2GHz×</a:t>
            </a:r>
            <a:r>
              <a:rPr lang="en-US" altLang="ja-JP">
                <a:solidFill>
                  <a:srgbClr val="008000"/>
                </a:solidFill>
                <a:sym typeface="Wingdings" pitchFamily="2" charset="2"/>
              </a:rPr>
              <a:t>8</a:t>
            </a:r>
            <a:r>
              <a:rPr lang="en-US" altLang="ja-JP">
                <a:sym typeface="Wingdings" pitchFamily="2" charset="2"/>
              </a:rPr>
              <a:t>×</a:t>
            </a:r>
            <a:r>
              <a:rPr lang="en-US" altLang="ja-JP">
                <a:solidFill>
                  <a:srgbClr val="996633"/>
                </a:solidFill>
                <a:sym typeface="Wingdings" pitchFamily="2" charset="2"/>
              </a:rPr>
              <a:t>8</a:t>
            </a:r>
            <a:r>
              <a:rPr lang="en-US" altLang="ja-JP">
                <a:sym typeface="Wingdings" pitchFamily="2" charset="2"/>
              </a:rPr>
              <a:t>×</a:t>
            </a:r>
            <a:r>
              <a:rPr lang="en-US" altLang="ja-JP">
                <a:solidFill>
                  <a:srgbClr val="0000CC"/>
                </a:solidFill>
                <a:sym typeface="Wingdings" pitchFamily="2" charset="2"/>
              </a:rPr>
              <a:t>88128</a:t>
            </a:r>
          </a:p>
        </p:txBody>
      </p:sp>
      <p:pic>
        <p:nvPicPr>
          <p:cNvPr id="267464" name="Picture 200" descr="K-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4581525"/>
            <a:ext cx="5683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465" name="Oval 201"/>
          <p:cNvSpPr>
            <a:spLocks noChangeArrowheads="1"/>
          </p:cNvSpPr>
          <p:nvPr/>
        </p:nvSpPr>
        <p:spPr bwMode="auto">
          <a:xfrm>
            <a:off x="5448300" y="4725988"/>
            <a:ext cx="287338" cy="287337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67466" name="Group 202"/>
          <p:cNvGrpSpPr>
            <a:grpSpLocks/>
          </p:cNvGrpSpPr>
          <p:nvPr/>
        </p:nvGrpSpPr>
        <p:grpSpPr bwMode="auto">
          <a:xfrm flipH="1">
            <a:off x="5578475" y="1703388"/>
            <a:ext cx="3673475" cy="3741737"/>
            <a:chOff x="158" y="1072"/>
            <a:chExt cx="2314" cy="2357"/>
          </a:xfrm>
        </p:grpSpPr>
        <p:sp>
          <p:nvSpPr>
            <p:cNvPr id="267467" name="Line 203"/>
            <p:cNvSpPr>
              <a:spLocks noChangeShapeType="1"/>
            </p:cNvSpPr>
            <p:nvPr/>
          </p:nvSpPr>
          <p:spPr bwMode="auto">
            <a:xfrm flipV="1">
              <a:off x="612" y="1072"/>
              <a:ext cx="1814" cy="18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468" name="AutoShape 204"/>
            <p:cNvSpPr>
              <a:spLocks noChangeArrowheads="1"/>
            </p:cNvSpPr>
            <p:nvPr/>
          </p:nvSpPr>
          <p:spPr bwMode="auto">
            <a:xfrm>
              <a:off x="2381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469" name="AutoShape 205"/>
            <p:cNvSpPr>
              <a:spLocks noChangeArrowheads="1"/>
            </p:cNvSpPr>
            <p:nvPr/>
          </p:nvSpPr>
          <p:spPr bwMode="auto">
            <a:xfrm>
              <a:off x="1927" y="1526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470" name="AutoShape 206"/>
            <p:cNvSpPr>
              <a:spLocks noChangeArrowheads="1"/>
            </p:cNvSpPr>
            <p:nvPr/>
          </p:nvSpPr>
          <p:spPr bwMode="auto">
            <a:xfrm>
              <a:off x="1473" y="1980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471" name="AutoShape 207"/>
            <p:cNvSpPr>
              <a:spLocks noChangeArrowheads="1"/>
            </p:cNvSpPr>
            <p:nvPr/>
          </p:nvSpPr>
          <p:spPr bwMode="auto">
            <a:xfrm>
              <a:off x="1019" y="2434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472" name="AutoShape 208"/>
            <p:cNvSpPr>
              <a:spLocks noChangeArrowheads="1"/>
            </p:cNvSpPr>
            <p:nvPr/>
          </p:nvSpPr>
          <p:spPr bwMode="auto">
            <a:xfrm>
              <a:off x="565" y="2888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67473" name="Group 209"/>
            <p:cNvGrpSpPr>
              <a:grpSpLocks/>
            </p:cNvGrpSpPr>
            <p:nvPr/>
          </p:nvGrpSpPr>
          <p:grpSpPr bwMode="auto">
            <a:xfrm>
              <a:off x="1517" y="1481"/>
              <a:ext cx="908" cy="589"/>
              <a:chOff x="612" y="2840"/>
              <a:chExt cx="908" cy="589"/>
            </a:xfrm>
          </p:grpSpPr>
          <p:sp>
            <p:nvSpPr>
              <p:cNvPr id="267474" name="Oval 210"/>
              <p:cNvSpPr>
                <a:spLocks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7475" name="Line 211"/>
              <p:cNvSpPr>
                <a:spLocks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76" name="Line 212"/>
              <p:cNvSpPr>
                <a:spLocks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477" name="Group 213"/>
              <p:cNvGrpSpPr>
                <a:grpSpLocks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67478" name="Oval 214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00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479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80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81" name="Line 217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8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8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67484" name="Line 220"/>
              <p:cNvSpPr>
                <a:spLocks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485" name="Group 221"/>
              <p:cNvGrpSpPr>
                <a:grpSpLocks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67486" name="Oval 222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00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487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88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89" name="Line 225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90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91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67492" name="Group 228"/>
            <p:cNvGrpSpPr>
              <a:grpSpLocks/>
            </p:cNvGrpSpPr>
            <p:nvPr/>
          </p:nvGrpSpPr>
          <p:grpSpPr bwMode="auto">
            <a:xfrm>
              <a:off x="1064" y="1934"/>
              <a:ext cx="908" cy="589"/>
              <a:chOff x="612" y="2840"/>
              <a:chExt cx="908" cy="589"/>
            </a:xfrm>
          </p:grpSpPr>
          <p:sp>
            <p:nvSpPr>
              <p:cNvPr id="267493" name="Oval 229"/>
              <p:cNvSpPr>
                <a:spLocks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7494" name="Line 230"/>
              <p:cNvSpPr>
                <a:spLocks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495" name="Line 231"/>
              <p:cNvSpPr>
                <a:spLocks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496" name="Group 232"/>
              <p:cNvGrpSpPr>
                <a:grpSpLocks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67497" name="Oval 233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00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498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499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00" name="Line 236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01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02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67503" name="Line 239"/>
              <p:cNvSpPr>
                <a:spLocks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504" name="Group 240"/>
              <p:cNvGrpSpPr>
                <a:grpSpLocks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67505" name="Oval 241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00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506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07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08" name="Line 244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0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10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67511" name="Group 247"/>
            <p:cNvGrpSpPr>
              <a:grpSpLocks/>
            </p:cNvGrpSpPr>
            <p:nvPr/>
          </p:nvGrpSpPr>
          <p:grpSpPr bwMode="auto">
            <a:xfrm>
              <a:off x="611" y="2387"/>
              <a:ext cx="908" cy="589"/>
              <a:chOff x="612" y="2840"/>
              <a:chExt cx="908" cy="589"/>
            </a:xfrm>
          </p:grpSpPr>
          <p:sp>
            <p:nvSpPr>
              <p:cNvPr id="267512" name="Oval 248"/>
              <p:cNvSpPr>
                <a:spLocks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7513" name="Line 249"/>
              <p:cNvSpPr>
                <a:spLocks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14" name="Line 250"/>
              <p:cNvSpPr>
                <a:spLocks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515" name="Group 251"/>
              <p:cNvGrpSpPr>
                <a:grpSpLocks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67516" name="Oval 252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00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517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1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19" name="Line 255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2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2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67522" name="Line 258"/>
              <p:cNvSpPr>
                <a:spLocks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523" name="Group 259"/>
              <p:cNvGrpSpPr>
                <a:grpSpLocks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67524" name="Oval 260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00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525" name="Line 261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2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27" name="Line 263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2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29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67530" name="Group 266"/>
            <p:cNvGrpSpPr>
              <a:grpSpLocks/>
            </p:cNvGrpSpPr>
            <p:nvPr/>
          </p:nvGrpSpPr>
          <p:grpSpPr bwMode="auto">
            <a:xfrm>
              <a:off x="158" y="2840"/>
              <a:ext cx="908" cy="589"/>
              <a:chOff x="612" y="2840"/>
              <a:chExt cx="908" cy="589"/>
            </a:xfrm>
          </p:grpSpPr>
          <p:sp>
            <p:nvSpPr>
              <p:cNvPr id="267531" name="Oval 267"/>
              <p:cNvSpPr>
                <a:spLocks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7532" name="Line 268"/>
              <p:cNvSpPr>
                <a:spLocks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33" name="Line 269"/>
              <p:cNvSpPr>
                <a:spLocks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534" name="Group 270"/>
              <p:cNvGrpSpPr>
                <a:grpSpLocks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67535" name="Oval 271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00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536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3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38" name="Line 274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40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67541" name="Line 277"/>
              <p:cNvSpPr>
                <a:spLocks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67542" name="Group 278"/>
              <p:cNvGrpSpPr>
                <a:grpSpLocks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67543" name="Oval 279"/>
                <p:cNvSpPr>
                  <a:spLocks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rgbClr val="00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6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67544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46" name="Line 282"/>
                <p:cNvSpPr>
                  <a:spLocks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47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67548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267549" name="Group 285"/>
          <p:cNvGrpSpPr>
            <a:grpSpLocks/>
          </p:cNvGrpSpPr>
          <p:nvPr/>
        </p:nvGrpSpPr>
        <p:grpSpPr bwMode="auto">
          <a:xfrm flipH="1">
            <a:off x="4714875" y="1989138"/>
            <a:ext cx="1296988" cy="2303462"/>
            <a:chOff x="2970" y="1253"/>
            <a:chExt cx="817" cy="1451"/>
          </a:xfrm>
        </p:grpSpPr>
        <p:sp>
          <p:nvSpPr>
            <p:cNvPr id="267550" name="Freeform 286"/>
            <p:cNvSpPr>
              <a:spLocks/>
            </p:cNvSpPr>
            <p:nvPr/>
          </p:nvSpPr>
          <p:spPr bwMode="auto">
            <a:xfrm>
              <a:off x="3243" y="1253"/>
              <a:ext cx="227" cy="1134"/>
            </a:xfrm>
            <a:custGeom>
              <a:avLst/>
              <a:gdLst>
                <a:gd name="T0" fmla="*/ 227 w 227"/>
                <a:gd name="T1" fmla="*/ 0 h 1134"/>
                <a:gd name="T2" fmla="*/ 54 w 227"/>
                <a:gd name="T3" fmla="*/ 337 h 1134"/>
                <a:gd name="T4" fmla="*/ 192 w 227"/>
                <a:gd name="T5" fmla="*/ 733 h 1134"/>
                <a:gd name="T6" fmla="*/ 0 w 227"/>
                <a:gd name="T7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134">
                  <a:moveTo>
                    <a:pt x="227" y="0"/>
                  </a:moveTo>
                  <a:cubicBezTo>
                    <a:pt x="227" y="0"/>
                    <a:pt x="60" y="215"/>
                    <a:pt x="54" y="337"/>
                  </a:cubicBezTo>
                  <a:cubicBezTo>
                    <a:pt x="48" y="459"/>
                    <a:pt x="201" y="600"/>
                    <a:pt x="192" y="733"/>
                  </a:cubicBezTo>
                  <a:cubicBezTo>
                    <a:pt x="183" y="866"/>
                    <a:pt x="40" y="1051"/>
                    <a:pt x="0" y="113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7551" name="Freeform 287"/>
            <p:cNvSpPr>
              <a:spLocks/>
            </p:cNvSpPr>
            <p:nvPr/>
          </p:nvSpPr>
          <p:spPr bwMode="auto">
            <a:xfrm>
              <a:off x="3560" y="1253"/>
              <a:ext cx="227" cy="1134"/>
            </a:xfrm>
            <a:custGeom>
              <a:avLst/>
              <a:gdLst>
                <a:gd name="T0" fmla="*/ 227 w 227"/>
                <a:gd name="T1" fmla="*/ 0 h 1134"/>
                <a:gd name="T2" fmla="*/ 54 w 227"/>
                <a:gd name="T3" fmla="*/ 337 h 1134"/>
                <a:gd name="T4" fmla="*/ 192 w 227"/>
                <a:gd name="T5" fmla="*/ 733 h 1134"/>
                <a:gd name="T6" fmla="*/ 0 w 227"/>
                <a:gd name="T7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134">
                  <a:moveTo>
                    <a:pt x="227" y="0"/>
                  </a:moveTo>
                  <a:cubicBezTo>
                    <a:pt x="227" y="0"/>
                    <a:pt x="60" y="215"/>
                    <a:pt x="54" y="337"/>
                  </a:cubicBezTo>
                  <a:cubicBezTo>
                    <a:pt x="48" y="459"/>
                    <a:pt x="201" y="600"/>
                    <a:pt x="192" y="733"/>
                  </a:cubicBezTo>
                  <a:cubicBezTo>
                    <a:pt x="183" y="866"/>
                    <a:pt x="40" y="1051"/>
                    <a:pt x="0" y="113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67552" name="Group 288"/>
            <p:cNvGrpSpPr>
              <a:grpSpLocks/>
            </p:cNvGrpSpPr>
            <p:nvPr/>
          </p:nvGrpSpPr>
          <p:grpSpPr bwMode="auto">
            <a:xfrm flipH="1">
              <a:off x="2970" y="1979"/>
              <a:ext cx="363" cy="725"/>
              <a:chOff x="657" y="3249"/>
              <a:chExt cx="363" cy="725"/>
            </a:xfrm>
          </p:grpSpPr>
          <p:sp>
            <p:nvSpPr>
              <p:cNvPr id="267553" name="Oval 289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7554" name="Line 290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55" name="Line 291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56" name="Line 292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57" name="Line 293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58" name="Line 294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59" name="Line 295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60" name="Line 296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67561" name="Group 297"/>
            <p:cNvGrpSpPr>
              <a:grpSpLocks/>
            </p:cNvGrpSpPr>
            <p:nvPr/>
          </p:nvGrpSpPr>
          <p:grpSpPr bwMode="auto">
            <a:xfrm flipH="1">
              <a:off x="3287" y="1979"/>
              <a:ext cx="363" cy="725"/>
              <a:chOff x="657" y="3249"/>
              <a:chExt cx="363" cy="725"/>
            </a:xfrm>
          </p:grpSpPr>
          <p:sp>
            <p:nvSpPr>
              <p:cNvPr id="267562" name="Oval 298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67563" name="Line 299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64" name="Line 300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65" name="Line 301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66" name="Line 302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67" name="Line 303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68" name="Line 304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7569" name="Line 305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267570" name="AutoShape 306"/>
          <p:cNvSpPr>
            <a:spLocks noChangeArrowheads="1"/>
          </p:cNvSpPr>
          <p:nvPr/>
        </p:nvSpPr>
        <p:spPr bwMode="auto">
          <a:xfrm>
            <a:off x="3983038" y="4292600"/>
            <a:ext cx="914400" cy="301625"/>
          </a:xfrm>
          <a:prstGeom prst="wedgeRoundRectCallout">
            <a:avLst>
              <a:gd name="adj1" fmla="val 55384"/>
              <a:gd name="adj2" fmla="val 11210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/>
              <a:t>並列演算</a:t>
            </a:r>
            <a:endParaRPr lang="ja-JP" altLang="en-US" sz="1600">
              <a:solidFill>
                <a:srgbClr val="CC0000"/>
              </a:solidFill>
            </a:endParaRPr>
          </a:p>
        </p:txBody>
      </p:sp>
      <p:sp>
        <p:nvSpPr>
          <p:cNvPr id="267571" name="AutoShape 307"/>
          <p:cNvSpPr>
            <a:spLocks noChangeArrowheads="1"/>
          </p:cNvSpPr>
          <p:nvPr/>
        </p:nvSpPr>
        <p:spPr bwMode="auto">
          <a:xfrm>
            <a:off x="4283075" y="5294313"/>
            <a:ext cx="1135063" cy="366712"/>
          </a:xfrm>
          <a:prstGeom prst="wedgeRoundRectCallout">
            <a:avLst>
              <a:gd name="adj1" fmla="val 52431"/>
              <a:gd name="adj2" fmla="val -118949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CC0000"/>
                </a:solidFill>
              </a:rPr>
              <a:t>並列計算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スーパーにする方法：      のプロセッサ</a:t>
            </a:r>
          </a:p>
        </p:txBody>
      </p:sp>
      <p:pic>
        <p:nvPicPr>
          <p:cNvPr id="269315" name="Picture 3" descr="K-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60350"/>
            <a:ext cx="712788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6" name="Picture 4" descr="sparc-viif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565400"/>
            <a:ext cx="4473575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6196013" y="2744788"/>
            <a:ext cx="1289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CC0000"/>
                </a:solidFill>
                <a:latin typeface="Arial Rounded MT Bold" pitchFamily="34" charset="0"/>
              </a:rPr>
              <a:t>共有メモリ</a:t>
            </a: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4932363" y="5373688"/>
            <a:ext cx="863600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ea typeface="ＭＳ Ｐゴシック" pitchFamily="50" charset="-128"/>
            </a:endParaRP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4932363" y="5084763"/>
            <a:ext cx="863600" cy="288925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solidFill>
                  <a:srgbClr val="FFFF99"/>
                </a:solidFill>
                <a:latin typeface="Arial Rounded MT Bold" pitchFamily="34" charset="0"/>
                <a:ea typeface="ＭＳ Ｐゴシック" pitchFamily="50" charset="-128"/>
              </a:rPr>
              <a:t>32KBx2</a:t>
            </a: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4643438" y="50847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 Rounded MT Bold" pitchFamily="34" charset="0"/>
                <a:ea typeface="ＭＳ Ｐゴシック" pitchFamily="50" charset="-128"/>
              </a:rPr>
              <a:t>L1</a:t>
            </a:r>
          </a:p>
        </p:txBody>
      </p:sp>
      <p:grpSp>
        <p:nvGrpSpPr>
          <p:cNvPr id="269321" name="Group 9"/>
          <p:cNvGrpSpPr>
            <a:grpSpLocks/>
          </p:cNvGrpSpPr>
          <p:nvPr/>
        </p:nvGrpSpPr>
        <p:grpSpPr bwMode="auto">
          <a:xfrm>
            <a:off x="4787900" y="3141663"/>
            <a:ext cx="4105275" cy="1439862"/>
            <a:chOff x="1247" y="1207"/>
            <a:chExt cx="2586" cy="907"/>
          </a:xfrm>
        </p:grpSpPr>
        <p:sp>
          <p:nvSpPr>
            <p:cNvPr id="269322" name="Rectangle 10"/>
            <p:cNvSpPr>
              <a:spLocks noChangeArrowheads="1"/>
            </p:cNvSpPr>
            <p:nvPr/>
          </p:nvSpPr>
          <p:spPr bwMode="auto">
            <a:xfrm>
              <a:off x="1247" y="1479"/>
              <a:ext cx="2586" cy="6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23" name="Rectangle 11"/>
            <p:cNvSpPr>
              <a:spLocks noChangeArrowheads="1"/>
            </p:cNvSpPr>
            <p:nvPr/>
          </p:nvSpPr>
          <p:spPr bwMode="auto">
            <a:xfrm>
              <a:off x="1293" y="1933"/>
              <a:ext cx="272" cy="13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24" name="Rectangle 12"/>
            <p:cNvSpPr>
              <a:spLocks noChangeArrowheads="1"/>
            </p:cNvSpPr>
            <p:nvPr/>
          </p:nvSpPr>
          <p:spPr bwMode="auto">
            <a:xfrm>
              <a:off x="1293" y="1842"/>
              <a:ext cx="272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25" name="Rectangle 13"/>
            <p:cNvSpPr>
              <a:spLocks noChangeArrowheads="1"/>
            </p:cNvSpPr>
            <p:nvPr/>
          </p:nvSpPr>
          <p:spPr bwMode="auto">
            <a:xfrm>
              <a:off x="1610" y="1933"/>
              <a:ext cx="272" cy="13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26" name="Rectangle 14"/>
            <p:cNvSpPr>
              <a:spLocks noChangeArrowheads="1"/>
            </p:cNvSpPr>
            <p:nvPr/>
          </p:nvSpPr>
          <p:spPr bwMode="auto">
            <a:xfrm>
              <a:off x="1610" y="1842"/>
              <a:ext cx="272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27" name="Rectangle 15"/>
            <p:cNvSpPr>
              <a:spLocks noChangeArrowheads="1"/>
            </p:cNvSpPr>
            <p:nvPr/>
          </p:nvSpPr>
          <p:spPr bwMode="auto">
            <a:xfrm>
              <a:off x="1927" y="1933"/>
              <a:ext cx="272" cy="13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28" name="Rectangle 16"/>
            <p:cNvSpPr>
              <a:spLocks noChangeArrowheads="1"/>
            </p:cNvSpPr>
            <p:nvPr/>
          </p:nvSpPr>
          <p:spPr bwMode="auto">
            <a:xfrm>
              <a:off x="1927" y="1842"/>
              <a:ext cx="272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29" name="Rectangle 17"/>
            <p:cNvSpPr>
              <a:spLocks noChangeArrowheads="1"/>
            </p:cNvSpPr>
            <p:nvPr/>
          </p:nvSpPr>
          <p:spPr bwMode="auto">
            <a:xfrm>
              <a:off x="2244" y="1933"/>
              <a:ext cx="272" cy="13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30" name="Rectangle 18"/>
            <p:cNvSpPr>
              <a:spLocks noChangeArrowheads="1"/>
            </p:cNvSpPr>
            <p:nvPr/>
          </p:nvSpPr>
          <p:spPr bwMode="auto">
            <a:xfrm>
              <a:off x="2244" y="1842"/>
              <a:ext cx="272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31" name="Line 19"/>
            <p:cNvSpPr>
              <a:spLocks noChangeShapeType="1"/>
            </p:cNvSpPr>
            <p:nvPr/>
          </p:nvSpPr>
          <p:spPr bwMode="auto">
            <a:xfrm>
              <a:off x="1429" y="170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9332" name="Line 20"/>
            <p:cNvSpPr>
              <a:spLocks noChangeShapeType="1"/>
            </p:cNvSpPr>
            <p:nvPr/>
          </p:nvSpPr>
          <p:spPr bwMode="auto">
            <a:xfrm>
              <a:off x="1746" y="170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9333" name="Line 21"/>
            <p:cNvSpPr>
              <a:spLocks noChangeShapeType="1"/>
            </p:cNvSpPr>
            <p:nvPr/>
          </p:nvSpPr>
          <p:spPr bwMode="auto">
            <a:xfrm>
              <a:off x="2063" y="170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9334" name="Line 22"/>
            <p:cNvSpPr>
              <a:spLocks noChangeShapeType="1"/>
            </p:cNvSpPr>
            <p:nvPr/>
          </p:nvSpPr>
          <p:spPr bwMode="auto">
            <a:xfrm>
              <a:off x="2380" y="170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9335" name="Rectangle 23"/>
            <p:cNvSpPr>
              <a:spLocks noChangeArrowheads="1"/>
            </p:cNvSpPr>
            <p:nvPr/>
          </p:nvSpPr>
          <p:spPr bwMode="auto">
            <a:xfrm>
              <a:off x="1293" y="1525"/>
              <a:ext cx="2494" cy="181"/>
            </a:xfrm>
            <a:prstGeom prst="rect">
              <a:avLst/>
            </a:prstGeom>
            <a:solidFill>
              <a:srgbClr val="99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latin typeface="Arial Rounded MT Bold" pitchFamily="34" charset="0"/>
                  <a:ea typeface="ＭＳ Ｐゴシック" pitchFamily="50" charset="-128"/>
                </a:rPr>
                <a:t>L2: 6MB</a:t>
              </a:r>
            </a:p>
          </p:txBody>
        </p:sp>
        <p:sp>
          <p:nvSpPr>
            <p:cNvPr id="269336" name="Rectangle 24"/>
            <p:cNvSpPr>
              <a:spLocks noChangeArrowheads="1"/>
            </p:cNvSpPr>
            <p:nvPr/>
          </p:nvSpPr>
          <p:spPr bwMode="auto">
            <a:xfrm>
              <a:off x="1247" y="1207"/>
              <a:ext cx="2586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16GB</a:t>
              </a:r>
            </a:p>
          </p:txBody>
        </p:sp>
        <p:sp>
          <p:nvSpPr>
            <p:cNvPr id="269337" name="Rectangle 25"/>
            <p:cNvSpPr>
              <a:spLocks noChangeArrowheads="1"/>
            </p:cNvSpPr>
            <p:nvPr/>
          </p:nvSpPr>
          <p:spPr bwMode="auto">
            <a:xfrm>
              <a:off x="2562" y="1933"/>
              <a:ext cx="272" cy="13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38" name="Rectangle 26"/>
            <p:cNvSpPr>
              <a:spLocks noChangeArrowheads="1"/>
            </p:cNvSpPr>
            <p:nvPr/>
          </p:nvSpPr>
          <p:spPr bwMode="auto">
            <a:xfrm>
              <a:off x="2562" y="1842"/>
              <a:ext cx="272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39" name="Rectangle 27"/>
            <p:cNvSpPr>
              <a:spLocks noChangeArrowheads="1"/>
            </p:cNvSpPr>
            <p:nvPr/>
          </p:nvSpPr>
          <p:spPr bwMode="auto">
            <a:xfrm>
              <a:off x="2879" y="1933"/>
              <a:ext cx="272" cy="13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40" name="Rectangle 28"/>
            <p:cNvSpPr>
              <a:spLocks noChangeArrowheads="1"/>
            </p:cNvSpPr>
            <p:nvPr/>
          </p:nvSpPr>
          <p:spPr bwMode="auto">
            <a:xfrm>
              <a:off x="2879" y="1842"/>
              <a:ext cx="272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41" name="Rectangle 29"/>
            <p:cNvSpPr>
              <a:spLocks noChangeArrowheads="1"/>
            </p:cNvSpPr>
            <p:nvPr/>
          </p:nvSpPr>
          <p:spPr bwMode="auto">
            <a:xfrm>
              <a:off x="3196" y="1933"/>
              <a:ext cx="272" cy="13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42" name="Rectangle 30"/>
            <p:cNvSpPr>
              <a:spLocks noChangeArrowheads="1"/>
            </p:cNvSpPr>
            <p:nvPr/>
          </p:nvSpPr>
          <p:spPr bwMode="auto">
            <a:xfrm>
              <a:off x="3196" y="1842"/>
              <a:ext cx="272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43" name="Rectangle 31"/>
            <p:cNvSpPr>
              <a:spLocks noChangeArrowheads="1"/>
            </p:cNvSpPr>
            <p:nvPr/>
          </p:nvSpPr>
          <p:spPr bwMode="auto">
            <a:xfrm>
              <a:off x="3513" y="1933"/>
              <a:ext cx="272" cy="13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44" name="Rectangle 32"/>
            <p:cNvSpPr>
              <a:spLocks noChangeArrowheads="1"/>
            </p:cNvSpPr>
            <p:nvPr/>
          </p:nvSpPr>
          <p:spPr bwMode="auto">
            <a:xfrm>
              <a:off x="3513" y="1842"/>
              <a:ext cx="272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345" name="Line 33"/>
            <p:cNvSpPr>
              <a:spLocks noChangeShapeType="1"/>
            </p:cNvSpPr>
            <p:nvPr/>
          </p:nvSpPr>
          <p:spPr bwMode="auto">
            <a:xfrm>
              <a:off x="2698" y="170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9346" name="Line 34"/>
            <p:cNvSpPr>
              <a:spLocks noChangeShapeType="1"/>
            </p:cNvSpPr>
            <p:nvPr/>
          </p:nvSpPr>
          <p:spPr bwMode="auto">
            <a:xfrm>
              <a:off x="3015" y="170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9347" name="Line 35"/>
            <p:cNvSpPr>
              <a:spLocks noChangeShapeType="1"/>
            </p:cNvSpPr>
            <p:nvPr/>
          </p:nvSpPr>
          <p:spPr bwMode="auto">
            <a:xfrm>
              <a:off x="3332" y="170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9348" name="Line 36"/>
            <p:cNvSpPr>
              <a:spLocks noChangeShapeType="1"/>
            </p:cNvSpPr>
            <p:nvPr/>
          </p:nvSpPr>
          <p:spPr bwMode="auto">
            <a:xfrm>
              <a:off x="3649" y="170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9349" name="Line 37"/>
            <p:cNvSpPr>
              <a:spLocks noChangeShapeType="1"/>
            </p:cNvSpPr>
            <p:nvPr/>
          </p:nvSpPr>
          <p:spPr bwMode="auto">
            <a:xfrm>
              <a:off x="2540" y="1389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69350" name="Freeform 38"/>
          <p:cNvSpPr>
            <a:spLocks/>
          </p:cNvSpPr>
          <p:nvPr/>
        </p:nvSpPr>
        <p:spPr bwMode="auto">
          <a:xfrm rot="-5400000">
            <a:off x="5096668" y="4488657"/>
            <a:ext cx="646113" cy="400050"/>
          </a:xfrm>
          <a:custGeom>
            <a:avLst/>
            <a:gdLst>
              <a:gd name="T0" fmla="*/ 0 w 530"/>
              <a:gd name="T1" fmla="*/ 0 h 389"/>
              <a:gd name="T2" fmla="*/ 530 w 530"/>
              <a:gd name="T3" fmla="*/ 389 h 389"/>
              <a:gd name="T4" fmla="*/ 0 w 530"/>
              <a:gd name="T5" fmla="*/ 363 h 389"/>
              <a:gd name="T6" fmla="*/ 0 w 530"/>
              <a:gd name="T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0" h="389">
                <a:moveTo>
                  <a:pt x="0" y="0"/>
                </a:moveTo>
                <a:lnTo>
                  <a:pt x="530" y="389"/>
                </a:lnTo>
                <a:lnTo>
                  <a:pt x="0" y="363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69351" name="Group 39"/>
          <p:cNvGrpSpPr>
            <a:grpSpLocks noChangeAspect="1"/>
          </p:cNvGrpSpPr>
          <p:nvPr/>
        </p:nvGrpSpPr>
        <p:grpSpPr bwMode="auto">
          <a:xfrm>
            <a:off x="5018088" y="5416550"/>
            <a:ext cx="692150" cy="346075"/>
            <a:chOff x="4241" y="3430"/>
            <a:chExt cx="544" cy="272"/>
          </a:xfrm>
        </p:grpSpPr>
        <p:sp>
          <p:nvSpPr>
            <p:cNvPr id="269352" name="Oval 40"/>
            <p:cNvSpPr>
              <a:spLocks noChangeAspect="1" noChangeArrowheads="1"/>
            </p:cNvSpPr>
            <p:nvPr/>
          </p:nvSpPr>
          <p:spPr bwMode="auto">
            <a:xfrm>
              <a:off x="4241" y="3430"/>
              <a:ext cx="136" cy="1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9353" name="Oval 41"/>
            <p:cNvSpPr>
              <a:spLocks noChangeAspect="1" noChangeArrowheads="1"/>
            </p:cNvSpPr>
            <p:nvPr/>
          </p:nvSpPr>
          <p:spPr bwMode="auto">
            <a:xfrm>
              <a:off x="4377" y="3430"/>
              <a:ext cx="136" cy="1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9354" name="Oval 42"/>
            <p:cNvSpPr>
              <a:spLocks noChangeAspect="1" noChangeArrowheads="1"/>
            </p:cNvSpPr>
            <p:nvPr/>
          </p:nvSpPr>
          <p:spPr bwMode="auto">
            <a:xfrm>
              <a:off x="4513" y="3430"/>
              <a:ext cx="136" cy="1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9355" name="Oval 43"/>
            <p:cNvSpPr>
              <a:spLocks noChangeAspect="1" noChangeArrowheads="1"/>
            </p:cNvSpPr>
            <p:nvPr/>
          </p:nvSpPr>
          <p:spPr bwMode="auto">
            <a:xfrm>
              <a:off x="4649" y="3430"/>
              <a:ext cx="136" cy="1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69356" name="Oval 44"/>
            <p:cNvSpPr>
              <a:spLocks noChangeAspect="1" noChangeArrowheads="1"/>
            </p:cNvSpPr>
            <p:nvPr/>
          </p:nvSpPr>
          <p:spPr bwMode="auto">
            <a:xfrm>
              <a:off x="4241" y="3566"/>
              <a:ext cx="136" cy="1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9357" name="Oval 45"/>
            <p:cNvSpPr>
              <a:spLocks noChangeAspect="1" noChangeArrowheads="1"/>
            </p:cNvSpPr>
            <p:nvPr/>
          </p:nvSpPr>
          <p:spPr bwMode="auto">
            <a:xfrm>
              <a:off x="4377" y="3566"/>
              <a:ext cx="136" cy="1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9358" name="Oval 46"/>
            <p:cNvSpPr>
              <a:spLocks noChangeAspect="1" noChangeArrowheads="1"/>
            </p:cNvSpPr>
            <p:nvPr/>
          </p:nvSpPr>
          <p:spPr bwMode="auto">
            <a:xfrm>
              <a:off x="4513" y="3566"/>
              <a:ext cx="136" cy="1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  <p:sp>
          <p:nvSpPr>
            <p:cNvPr id="269359" name="Oval 47"/>
            <p:cNvSpPr>
              <a:spLocks noChangeAspect="1" noChangeArrowheads="1"/>
            </p:cNvSpPr>
            <p:nvPr/>
          </p:nvSpPr>
          <p:spPr bwMode="auto">
            <a:xfrm>
              <a:off x="4649" y="3566"/>
              <a:ext cx="136" cy="1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×</a:t>
              </a:r>
            </a:p>
          </p:txBody>
        </p:sp>
      </p:grpSp>
      <p:grpSp>
        <p:nvGrpSpPr>
          <p:cNvPr id="269360" name="Group 48"/>
          <p:cNvGrpSpPr>
            <a:grpSpLocks/>
          </p:cNvGrpSpPr>
          <p:nvPr/>
        </p:nvGrpSpPr>
        <p:grpSpPr bwMode="auto">
          <a:xfrm>
            <a:off x="1211263" y="2133600"/>
            <a:ext cx="2392362" cy="384175"/>
            <a:chOff x="2381" y="754"/>
            <a:chExt cx="1507" cy="242"/>
          </a:xfrm>
        </p:grpSpPr>
        <p:pic>
          <p:nvPicPr>
            <p:cNvPr id="269361" name="Picture 49" descr="smwb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54"/>
              <a:ext cx="435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9362" name="Rectangle 50"/>
            <p:cNvSpPr>
              <a:spLocks noChangeArrowheads="1"/>
            </p:cNvSpPr>
            <p:nvPr/>
          </p:nvSpPr>
          <p:spPr bwMode="auto">
            <a:xfrm>
              <a:off x="2789" y="784"/>
              <a:ext cx="10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 Rounded MT Bold" pitchFamily="34" charset="0"/>
                </a:rPr>
                <a:t>SPARC 64 VIIIfx</a:t>
              </a:r>
            </a:p>
          </p:txBody>
        </p:sp>
      </p:grpSp>
      <p:sp>
        <p:nvSpPr>
          <p:cNvPr id="269363" name="Rectangle 51"/>
          <p:cNvSpPr>
            <a:spLocks noChangeArrowheads="1"/>
          </p:cNvSpPr>
          <p:nvPr/>
        </p:nvSpPr>
        <p:spPr bwMode="auto">
          <a:xfrm>
            <a:off x="4859338" y="5805488"/>
            <a:ext cx="96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CPU</a:t>
            </a:r>
            <a:r>
              <a:rPr lang="ja-JP" altLang="en-US" sz="1600">
                <a:latin typeface="Arial Rounded MT Bold" pitchFamily="34" charset="0"/>
              </a:rPr>
              <a:t>コア</a:t>
            </a:r>
          </a:p>
        </p:txBody>
      </p:sp>
      <p:sp>
        <p:nvSpPr>
          <p:cNvPr id="269364" name="Rectangle 52"/>
          <p:cNvSpPr>
            <a:spLocks noChangeArrowheads="1"/>
          </p:cNvSpPr>
          <p:nvPr/>
        </p:nvSpPr>
        <p:spPr bwMode="auto">
          <a:xfrm>
            <a:off x="250825" y="5157788"/>
            <a:ext cx="38163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http://www.aics.riken.jp/jp/k/system.html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講義の概要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3200"/>
              <a:t>目的</a:t>
            </a:r>
          </a:p>
          <a:p>
            <a:pPr lvl="1">
              <a:lnSpc>
                <a:spcPct val="90000"/>
              </a:lnSpc>
            </a:pPr>
            <a:r>
              <a:rPr lang="ja-JP" altLang="en-US" sz="2800"/>
              <a:t>計算科学に不可欠の道具</a:t>
            </a:r>
            <a:r>
              <a:rPr lang="ja-JP" altLang="en-US" sz="2800">
                <a:solidFill>
                  <a:srgbClr val="CC0000"/>
                </a:solidFill>
              </a:rPr>
              <a:t>スーパーコンピュータ</a:t>
            </a:r>
            <a:r>
              <a:rPr lang="ja-JP" altLang="en-US" sz="2800"/>
              <a:t>が</a:t>
            </a:r>
          </a:p>
          <a:p>
            <a:pPr lvl="2">
              <a:lnSpc>
                <a:spcPct val="90000"/>
              </a:lnSpc>
            </a:pPr>
            <a:r>
              <a:rPr lang="ja-JP" altLang="en-US" sz="2400"/>
              <a:t>どうスーパーなのか</a:t>
            </a:r>
          </a:p>
          <a:p>
            <a:pPr lvl="2">
              <a:lnSpc>
                <a:spcPct val="90000"/>
              </a:lnSpc>
            </a:pPr>
            <a:r>
              <a:rPr lang="ja-JP" altLang="en-US" sz="2400"/>
              <a:t>どういうものか</a:t>
            </a:r>
          </a:p>
          <a:p>
            <a:pPr lvl="2">
              <a:lnSpc>
                <a:spcPct val="90000"/>
              </a:lnSpc>
            </a:pPr>
            <a:r>
              <a:rPr lang="ja-JP" altLang="en-US" sz="2400"/>
              <a:t>なぜスーパーなのか</a:t>
            </a:r>
          </a:p>
          <a:p>
            <a:pPr lvl="2">
              <a:lnSpc>
                <a:spcPct val="90000"/>
              </a:lnSpc>
            </a:pPr>
            <a:r>
              <a:rPr lang="ja-JP" altLang="en-US" sz="2400"/>
              <a:t>どう使うとスーパーなのか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2800"/>
              <a:t>	について</a:t>
            </a:r>
            <a:r>
              <a:rPr lang="ja-JP" altLang="en-US" sz="2800">
                <a:solidFill>
                  <a:srgbClr val="CC0000"/>
                </a:solidFill>
              </a:rPr>
              <a:t>雰囲気</a:t>
            </a:r>
            <a:r>
              <a:rPr lang="ja-JP" altLang="en-US" sz="2800"/>
              <a:t>をつかむ</a:t>
            </a:r>
          </a:p>
          <a:p>
            <a:pPr>
              <a:lnSpc>
                <a:spcPct val="90000"/>
              </a:lnSpc>
            </a:pPr>
            <a:r>
              <a:rPr lang="ja-JP" altLang="en-US" sz="3200"/>
              <a:t>内容</a:t>
            </a:r>
          </a:p>
          <a:p>
            <a:pPr lvl="1">
              <a:lnSpc>
                <a:spcPct val="90000"/>
              </a:lnSpc>
            </a:pPr>
            <a:r>
              <a:rPr lang="ja-JP" altLang="en-US" sz="2800"/>
              <a:t>スーパーコンピュータの歴史を概観しつつ</a:t>
            </a:r>
          </a:p>
          <a:p>
            <a:pPr lvl="1">
              <a:lnSpc>
                <a:spcPct val="90000"/>
              </a:lnSpc>
            </a:pPr>
            <a:r>
              <a:rPr lang="ja-JP" altLang="en-US" sz="2800"/>
              <a:t>スーパーである基本原理を知り</a:t>
            </a:r>
          </a:p>
          <a:p>
            <a:pPr lvl="1">
              <a:lnSpc>
                <a:spcPct val="90000"/>
              </a:lnSpc>
            </a:pPr>
            <a:r>
              <a:rPr lang="ja-JP" altLang="en-US" sz="2800"/>
              <a:t>どういう計算が得意であるかを学んで</a:t>
            </a:r>
          </a:p>
          <a:p>
            <a:pPr lvl="1">
              <a:lnSpc>
                <a:spcPct val="90000"/>
              </a:lnSpc>
            </a:pPr>
            <a:r>
              <a:rPr lang="ja-JP" altLang="en-US" sz="2800"/>
              <a:t>それについて</a:t>
            </a:r>
            <a:r>
              <a:rPr lang="ja-JP" altLang="en-US" sz="2800">
                <a:solidFill>
                  <a:srgbClr val="CC0000"/>
                </a:solidFill>
              </a:rPr>
              <a:t>レポート</a:t>
            </a:r>
            <a:r>
              <a:rPr lang="ja-JP" altLang="en-US" sz="2800"/>
              <a:t>を書く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71535" name="Rectangle 17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/>
              <a:t>Camphor</a:t>
            </a:r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pPr>
              <a:lnSpc>
                <a:spcPct val="80000"/>
              </a:lnSpc>
            </a:pPr>
            <a:r>
              <a:rPr lang="en-US" altLang="ja-JP"/>
              <a:t>Laurel</a:t>
            </a:r>
          </a:p>
          <a:p>
            <a:endParaRPr lang="en-US" altLang="ja-JP"/>
          </a:p>
          <a:p>
            <a:endParaRPr lang="en-US" altLang="ja-JP"/>
          </a:p>
          <a:p>
            <a:r>
              <a:rPr lang="en-US" altLang="ja-JP"/>
              <a:t>Cinnamon</a:t>
            </a:r>
          </a:p>
        </p:txBody>
      </p:sp>
      <p:grpSp>
        <p:nvGrpSpPr>
          <p:cNvPr id="272049" name="Group 689"/>
          <p:cNvGrpSpPr>
            <a:grpSpLocks/>
          </p:cNvGrpSpPr>
          <p:nvPr/>
        </p:nvGrpSpPr>
        <p:grpSpPr bwMode="auto">
          <a:xfrm>
            <a:off x="2124075" y="1484313"/>
            <a:ext cx="2882900" cy="2016125"/>
            <a:chOff x="1338" y="935"/>
            <a:chExt cx="1816" cy="1270"/>
          </a:xfrm>
        </p:grpSpPr>
        <p:sp>
          <p:nvSpPr>
            <p:cNvPr id="271598" name="Rectangle 238"/>
            <p:cNvSpPr>
              <a:spLocks noChangeArrowheads="1"/>
            </p:cNvSpPr>
            <p:nvPr/>
          </p:nvSpPr>
          <p:spPr bwMode="auto">
            <a:xfrm>
              <a:off x="1338" y="935"/>
              <a:ext cx="1815" cy="127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1599" name="Line 239"/>
            <p:cNvSpPr>
              <a:spLocks noChangeShapeType="1"/>
            </p:cNvSpPr>
            <p:nvPr/>
          </p:nvSpPr>
          <p:spPr bwMode="auto">
            <a:xfrm>
              <a:off x="1340" y="1570"/>
              <a:ext cx="18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72024" name="Group 664"/>
            <p:cNvGrpSpPr>
              <a:grpSpLocks/>
            </p:cNvGrpSpPr>
            <p:nvPr/>
          </p:nvGrpSpPr>
          <p:grpSpPr bwMode="auto">
            <a:xfrm>
              <a:off x="1383" y="980"/>
              <a:ext cx="1724" cy="545"/>
              <a:chOff x="1384" y="980"/>
              <a:chExt cx="1724" cy="545"/>
            </a:xfrm>
          </p:grpSpPr>
          <p:sp>
            <p:nvSpPr>
              <p:cNvPr id="271536" name="Rectangle 176"/>
              <p:cNvSpPr>
                <a:spLocks noChangeArrowheads="1"/>
              </p:cNvSpPr>
              <p:nvPr/>
            </p:nvSpPr>
            <p:spPr bwMode="auto">
              <a:xfrm>
                <a:off x="1384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37" name="Rectangle 177"/>
              <p:cNvSpPr>
                <a:spLocks noChangeArrowheads="1"/>
              </p:cNvSpPr>
              <p:nvPr/>
            </p:nvSpPr>
            <p:spPr bwMode="auto">
              <a:xfrm>
                <a:off x="1384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38" name="Rectangle 178"/>
              <p:cNvSpPr>
                <a:spLocks noChangeArrowheads="1"/>
              </p:cNvSpPr>
              <p:nvPr/>
            </p:nvSpPr>
            <p:spPr bwMode="auto">
              <a:xfrm>
                <a:off x="1384" y="1207"/>
                <a:ext cx="81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28600" indent="-228600" algn="ctr">
                  <a:buFont typeface="Wingdings" pitchFamily="2" charset="2"/>
                  <a:buNone/>
                </a:pPr>
                <a:r>
                  <a:rPr lang="en-US" altLang="ja-JP" sz="1200">
                    <a:latin typeface="Arial Rounded MT Bold" pitchFamily="34" charset="0"/>
                  </a:rPr>
                  <a:t>L2: 2MB</a:t>
                </a:r>
              </a:p>
            </p:txBody>
          </p:sp>
          <p:sp>
            <p:nvSpPr>
              <p:cNvPr id="271539" name="Rectangle 179"/>
              <p:cNvSpPr>
                <a:spLocks noChangeArrowheads="1"/>
              </p:cNvSpPr>
              <p:nvPr/>
            </p:nvSpPr>
            <p:spPr bwMode="auto">
              <a:xfrm>
                <a:off x="1611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40" name="Rectangle 180"/>
              <p:cNvSpPr>
                <a:spLocks noChangeArrowheads="1"/>
              </p:cNvSpPr>
              <p:nvPr/>
            </p:nvSpPr>
            <p:spPr bwMode="auto">
              <a:xfrm>
                <a:off x="1611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43" name="Rectangle 183"/>
              <p:cNvSpPr>
                <a:spLocks noChangeArrowheads="1"/>
              </p:cNvSpPr>
              <p:nvPr/>
            </p:nvSpPr>
            <p:spPr bwMode="auto">
              <a:xfrm>
                <a:off x="1837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44" name="Rectangle 184"/>
              <p:cNvSpPr>
                <a:spLocks noChangeArrowheads="1"/>
              </p:cNvSpPr>
              <p:nvPr/>
            </p:nvSpPr>
            <p:spPr bwMode="auto">
              <a:xfrm>
                <a:off x="1837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46" name="Rectangle 186"/>
              <p:cNvSpPr>
                <a:spLocks noChangeArrowheads="1"/>
              </p:cNvSpPr>
              <p:nvPr/>
            </p:nvSpPr>
            <p:spPr bwMode="auto">
              <a:xfrm>
                <a:off x="2064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47" name="Rectangle 187"/>
              <p:cNvSpPr>
                <a:spLocks noChangeArrowheads="1"/>
              </p:cNvSpPr>
              <p:nvPr/>
            </p:nvSpPr>
            <p:spPr bwMode="auto">
              <a:xfrm>
                <a:off x="2064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49" name="Rectangle 189"/>
              <p:cNvSpPr>
                <a:spLocks noChangeArrowheads="1"/>
              </p:cNvSpPr>
              <p:nvPr/>
            </p:nvSpPr>
            <p:spPr bwMode="auto">
              <a:xfrm>
                <a:off x="2290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50" name="Rectangle 190"/>
              <p:cNvSpPr>
                <a:spLocks noChangeArrowheads="1"/>
              </p:cNvSpPr>
              <p:nvPr/>
            </p:nvSpPr>
            <p:spPr bwMode="auto">
              <a:xfrm>
                <a:off x="2290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52" name="Rectangle 192"/>
              <p:cNvSpPr>
                <a:spLocks noChangeArrowheads="1"/>
              </p:cNvSpPr>
              <p:nvPr/>
            </p:nvSpPr>
            <p:spPr bwMode="auto">
              <a:xfrm>
                <a:off x="2517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53" name="Rectangle 193"/>
              <p:cNvSpPr>
                <a:spLocks noChangeArrowheads="1"/>
              </p:cNvSpPr>
              <p:nvPr/>
            </p:nvSpPr>
            <p:spPr bwMode="auto">
              <a:xfrm>
                <a:off x="2517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55" name="Rectangle 195"/>
              <p:cNvSpPr>
                <a:spLocks noChangeArrowheads="1"/>
              </p:cNvSpPr>
              <p:nvPr/>
            </p:nvSpPr>
            <p:spPr bwMode="auto">
              <a:xfrm>
                <a:off x="2743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56" name="Rectangle 196"/>
              <p:cNvSpPr>
                <a:spLocks noChangeArrowheads="1"/>
              </p:cNvSpPr>
              <p:nvPr/>
            </p:nvSpPr>
            <p:spPr bwMode="auto">
              <a:xfrm>
                <a:off x="2743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58" name="Rectangle 198"/>
              <p:cNvSpPr>
                <a:spLocks noChangeArrowheads="1"/>
              </p:cNvSpPr>
              <p:nvPr/>
            </p:nvSpPr>
            <p:spPr bwMode="auto">
              <a:xfrm>
                <a:off x="2970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59" name="Rectangle 199"/>
              <p:cNvSpPr>
                <a:spLocks noChangeArrowheads="1"/>
              </p:cNvSpPr>
              <p:nvPr/>
            </p:nvSpPr>
            <p:spPr bwMode="auto">
              <a:xfrm>
                <a:off x="2970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560" name="Rectangle 200"/>
              <p:cNvSpPr>
                <a:spLocks noChangeArrowheads="1"/>
              </p:cNvSpPr>
              <p:nvPr/>
            </p:nvSpPr>
            <p:spPr bwMode="auto">
              <a:xfrm>
                <a:off x="1384" y="980"/>
                <a:ext cx="1724" cy="91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Arial Rounded MT Bold" pitchFamily="34" charset="0"/>
                    <a:ea typeface="ＭＳ Ｐゴシック" pitchFamily="50" charset="-128"/>
                  </a:rPr>
                  <a:t>L3: 8MB</a:t>
                </a:r>
              </a:p>
            </p:txBody>
          </p:sp>
          <p:sp>
            <p:nvSpPr>
              <p:cNvPr id="271561" name="Line 201"/>
              <p:cNvSpPr>
                <a:spLocks noChangeShapeType="1"/>
              </p:cNvSpPr>
              <p:nvPr/>
            </p:nvSpPr>
            <p:spPr bwMode="auto">
              <a:xfrm>
                <a:off x="1565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1562" name="Line 202"/>
              <p:cNvSpPr>
                <a:spLocks noChangeShapeType="1"/>
              </p:cNvSpPr>
              <p:nvPr/>
            </p:nvSpPr>
            <p:spPr bwMode="auto">
              <a:xfrm>
                <a:off x="2019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1563" name="Line 203"/>
              <p:cNvSpPr>
                <a:spLocks noChangeShapeType="1"/>
              </p:cNvSpPr>
              <p:nvPr/>
            </p:nvSpPr>
            <p:spPr bwMode="auto">
              <a:xfrm>
                <a:off x="2473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1564" name="Line 204"/>
              <p:cNvSpPr>
                <a:spLocks noChangeShapeType="1"/>
              </p:cNvSpPr>
              <p:nvPr/>
            </p:nvSpPr>
            <p:spPr bwMode="auto">
              <a:xfrm>
                <a:off x="2927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23" name="Rectangle 663"/>
              <p:cNvSpPr>
                <a:spLocks noChangeArrowheads="1"/>
              </p:cNvSpPr>
              <p:nvPr/>
            </p:nvSpPr>
            <p:spPr bwMode="auto">
              <a:xfrm>
                <a:off x="2290" y="1207"/>
                <a:ext cx="81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72025" name="Group 665"/>
            <p:cNvGrpSpPr>
              <a:grpSpLocks/>
            </p:cNvGrpSpPr>
            <p:nvPr/>
          </p:nvGrpSpPr>
          <p:grpSpPr bwMode="auto">
            <a:xfrm flipV="1">
              <a:off x="1383" y="1616"/>
              <a:ext cx="1724" cy="545"/>
              <a:chOff x="1384" y="980"/>
              <a:chExt cx="1724" cy="545"/>
            </a:xfrm>
          </p:grpSpPr>
          <p:sp>
            <p:nvSpPr>
              <p:cNvPr id="272026" name="Rectangle 666"/>
              <p:cNvSpPr>
                <a:spLocks noChangeArrowheads="1"/>
              </p:cNvSpPr>
              <p:nvPr/>
            </p:nvSpPr>
            <p:spPr bwMode="auto">
              <a:xfrm>
                <a:off x="1384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27" name="Rectangle 667"/>
              <p:cNvSpPr>
                <a:spLocks noChangeArrowheads="1"/>
              </p:cNvSpPr>
              <p:nvPr/>
            </p:nvSpPr>
            <p:spPr bwMode="auto">
              <a:xfrm>
                <a:off x="1384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28" name="Rectangle 668"/>
              <p:cNvSpPr>
                <a:spLocks noChangeArrowheads="1"/>
              </p:cNvSpPr>
              <p:nvPr/>
            </p:nvSpPr>
            <p:spPr bwMode="auto">
              <a:xfrm>
                <a:off x="1384" y="1207"/>
                <a:ext cx="81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29" name="Rectangle 669"/>
              <p:cNvSpPr>
                <a:spLocks noChangeArrowheads="1"/>
              </p:cNvSpPr>
              <p:nvPr/>
            </p:nvSpPr>
            <p:spPr bwMode="auto">
              <a:xfrm>
                <a:off x="1611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30" name="Rectangle 670"/>
              <p:cNvSpPr>
                <a:spLocks noChangeArrowheads="1"/>
              </p:cNvSpPr>
              <p:nvPr/>
            </p:nvSpPr>
            <p:spPr bwMode="auto">
              <a:xfrm>
                <a:off x="1611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31" name="Rectangle 671"/>
              <p:cNvSpPr>
                <a:spLocks noChangeArrowheads="1"/>
              </p:cNvSpPr>
              <p:nvPr/>
            </p:nvSpPr>
            <p:spPr bwMode="auto">
              <a:xfrm>
                <a:off x="1837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32" name="Rectangle 672"/>
              <p:cNvSpPr>
                <a:spLocks noChangeArrowheads="1"/>
              </p:cNvSpPr>
              <p:nvPr/>
            </p:nvSpPr>
            <p:spPr bwMode="auto">
              <a:xfrm>
                <a:off x="1837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33" name="Rectangle 673"/>
              <p:cNvSpPr>
                <a:spLocks noChangeArrowheads="1"/>
              </p:cNvSpPr>
              <p:nvPr/>
            </p:nvSpPr>
            <p:spPr bwMode="auto">
              <a:xfrm>
                <a:off x="2064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34" name="Rectangle 674"/>
              <p:cNvSpPr>
                <a:spLocks noChangeArrowheads="1"/>
              </p:cNvSpPr>
              <p:nvPr/>
            </p:nvSpPr>
            <p:spPr bwMode="auto">
              <a:xfrm>
                <a:off x="2064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35" name="Rectangle 675"/>
              <p:cNvSpPr>
                <a:spLocks noChangeArrowheads="1"/>
              </p:cNvSpPr>
              <p:nvPr/>
            </p:nvSpPr>
            <p:spPr bwMode="auto">
              <a:xfrm>
                <a:off x="2290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36" name="Rectangle 676"/>
              <p:cNvSpPr>
                <a:spLocks noChangeArrowheads="1"/>
              </p:cNvSpPr>
              <p:nvPr/>
            </p:nvSpPr>
            <p:spPr bwMode="auto">
              <a:xfrm>
                <a:off x="2290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37" name="Rectangle 677"/>
              <p:cNvSpPr>
                <a:spLocks noChangeArrowheads="1"/>
              </p:cNvSpPr>
              <p:nvPr/>
            </p:nvSpPr>
            <p:spPr bwMode="auto">
              <a:xfrm>
                <a:off x="2517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38" name="Rectangle 678"/>
              <p:cNvSpPr>
                <a:spLocks noChangeArrowheads="1"/>
              </p:cNvSpPr>
              <p:nvPr/>
            </p:nvSpPr>
            <p:spPr bwMode="auto">
              <a:xfrm>
                <a:off x="2517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39" name="Rectangle 679"/>
              <p:cNvSpPr>
                <a:spLocks noChangeArrowheads="1"/>
              </p:cNvSpPr>
              <p:nvPr/>
            </p:nvSpPr>
            <p:spPr bwMode="auto">
              <a:xfrm>
                <a:off x="2743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40" name="Rectangle 680"/>
              <p:cNvSpPr>
                <a:spLocks noChangeArrowheads="1"/>
              </p:cNvSpPr>
              <p:nvPr/>
            </p:nvSpPr>
            <p:spPr bwMode="auto">
              <a:xfrm>
                <a:off x="2743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41" name="Rectangle 681"/>
              <p:cNvSpPr>
                <a:spLocks noChangeArrowheads="1"/>
              </p:cNvSpPr>
              <p:nvPr/>
            </p:nvSpPr>
            <p:spPr bwMode="auto">
              <a:xfrm>
                <a:off x="2970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42" name="Rectangle 682"/>
              <p:cNvSpPr>
                <a:spLocks noChangeArrowheads="1"/>
              </p:cNvSpPr>
              <p:nvPr/>
            </p:nvSpPr>
            <p:spPr bwMode="auto">
              <a:xfrm>
                <a:off x="2970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43" name="Rectangle 683"/>
              <p:cNvSpPr>
                <a:spLocks noChangeArrowheads="1"/>
              </p:cNvSpPr>
              <p:nvPr/>
            </p:nvSpPr>
            <p:spPr bwMode="auto">
              <a:xfrm>
                <a:off x="1384" y="980"/>
                <a:ext cx="1724" cy="91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 Rounded MT Bold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2044" name="Line 684"/>
              <p:cNvSpPr>
                <a:spLocks noChangeShapeType="1"/>
              </p:cNvSpPr>
              <p:nvPr/>
            </p:nvSpPr>
            <p:spPr bwMode="auto">
              <a:xfrm>
                <a:off x="1565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45" name="Line 685"/>
              <p:cNvSpPr>
                <a:spLocks noChangeShapeType="1"/>
              </p:cNvSpPr>
              <p:nvPr/>
            </p:nvSpPr>
            <p:spPr bwMode="auto">
              <a:xfrm>
                <a:off x="2019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46" name="Line 686"/>
              <p:cNvSpPr>
                <a:spLocks noChangeShapeType="1"/>
              </p:cNvSpPr>
              <p:nvPr/>
            </p:nvSpPr>
            <p:spPr bwMode="auto">
              <a:xfrm>
                <a:off x="2473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47" name="Line 687"/>
              <p:cNvSpPr>
                <a:spLocks noChangeShapeType="1"/>
              </p:cNvSpPr>
              <p:nvPr/>
            </p:nvSpPr>
            <p:spPr bwMode="auto">
              <a:xfrm>
                <a:off x="2927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48" name="Rectangle 688"/>
              <p:cNvSpPr>
                <a:spLocks noChangeArrowheads="1"/>
              </p:cNvSpPr>
              <p:nvPr/>
            </p:nvSpPr>
            <p:spPr bwMode="auto">
              <a:xfrm>
                <a:off x="2290" y="1207"/>
                <a:ext cx="81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71917" name="Group 557"/>
          <p:cNvGrpSpPr>
            <a:grpSpLocks/>
          </p:cNvGrpSpPr>
          <p:nvPr/>
        </p:nvGrpSpPr>
        <p:grpSpPr bwMode="auto">
          <a:xfrm>
            <a:off x="2124075" y="4076700"/>
            <a:ext cx="2881313" cy="1008063"/>
            <a:chOff x="2789" y="2432"/>
            <a:chExt cx="1815" cy="635"/>
          </a:xfrm>
        </p:grpSpPr>
        <p:sp>
          <p:nvSpPr>
            <p:cNvPr id="271843" name="Rectangle 483"/>
            <p:cNvSpPr>
              <a:spLocks noChangeArrowheads="1"/>
            </p:cNvSpPr>
            <p:nvPr/>
          </p:nvSpPr>
          <p:spPr bwMode="auto">
            <a:xfrm>
              <a:off x="2835" y="2477"/>
              <a:ext cx="1724" cy="91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Arial Rounded MT Bold" pitchFamily="34" charset="0"/>
                  <a:ea typeface="ＭＳ Ｐゴシック" pitchFamily="50" charset="-128"/>
                </a:rPr>
                <a:t>L3: 20MB</a:t>
              </a:r>
            </a:p>
          </p:txBody>
        </p:sp>
        <p:grpSp>
          <p:nvGrpSpPr>
            <p:cNvPr id="271881" name="Group 521"/>
            <p:cNvGrpSpPr>
              <a:grpSpLocks/>
            </p:cNvGrpSpPr>
            <p:nvPr/>
          </p:nvGrpSpPr>
          <p:grpSpPr bwMode="auto">
            <a:xfrm>
              <a:off x="2835" y="2568"/>
              <a:ext cx="136" cy="453"/>
              <a:chOff x="2835" y="2568"/>
              <a:chExt cx="136" cy="453"/>
            </a:xfrm>
          </p:grpSpPr>
          <p:sp>
            <p:nvSpPr>
              <p:cNvPr id="271820" name="Rectangle 460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21" name="Rectangle 461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22" name="Rectangle 462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44" name="Line 484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71878" name="Rectangle 518"/>
            <p:cNvSpPr>
              <a:spLocks noChangeArrowheads="1"/>
            </p:cNvSpPr>
            <p:nvPr/>
          </p:nvSpPr>
          <p:spPr bwMode="auto">
            <a:xfrm>
              <a:off x="2789" y="2432"/>
              <a:ext cx="1815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71882" name="Group 522"/>
            <p:cNvGrpSpPr>
              <a:grpSpLocks/>
            </p:cNvGrpSpPr>
            <p:nvPr/>
          </p:nvGrpSpPr>
          <p:grpSpPr bwMode="auto">
            <a:xfrm>
              <a:off x="3062" y="2568"/>
              <a:ext cx="136" cy="453"/>
              <a:chOff x="2835" y="2568"/>
              <a:chExt cx="136" cy="453"/>
            </a:xfrm>
          </p:grpSpPr>
          <p:sp>
            <p:nvSpPr>
              <p:cNvPr id="271883" name="Rectangle 523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84" name="Rectangle 524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85" name="Rectangle 525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86" name="Line 526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887" name="Group 527"/>
            <p:cNvGrpSpPr>
              <a:grpSpLocks/>
            </p:cNvGrpSpPr>
            <p:nvPr/>
          </p:nvGrpSpPr>
          <p:grpSpPr bwMode="auto">
            <a:xfrm>
              <a:off x="3289" y="2568"/>
              <a:ext cx="136" cy="453"/>
              <a:chOff x="2835" y="2568"/>
              <a:chExt cx="136" cy="453"/>
            </a:xfrm>
          </p:grpSpPr>
          <p:sp>
            <p:nvSpPr>
              <p:cNvPr id="271888" name="Rectangle 528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89" name="Rectangle 529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90" name="Rectangle 530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91" name="Line 531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892" name="Group 532"/>
            <p:cNvGrpSpPr>
              <a:grpSpLocks/>
            </p:cNvGrpSpPr>
            <p:nvPr/>
          </p:nvGrpSpPr>
          <p:grpSpPr bwMode="auto">
            <a:xfrm>
              <a:off x="3516" y="2568"/>
              <a:ext cx="136" cy="453"/>
              <a:chOff x="2835" y="2568"/>
              <a:chExt cx="136" cy="453"/>
            </a:xfrm>
          </p:grpSpPr>
          <p:sp>
            <p:nvSpPr>
              <p:cNvPr id="271893" name="Rectangle 533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94" name="Rectangle 534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95" name="Rectangle 535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96" name="Line 536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897" name="Group 537"/>
            <p:cNvGrpSpPr>
              <a:grpSpLocks/>
            </p:cNvGrpSpPr>
            <p:nvPr/>
          </p:nvGrpSpPr>
          <p:grpSpPr bwMode="auto">
            <a:xfrm>
              <a:off x="3743" y="2568"/>
              <a:ext cx="136" cy="453"/>
              <a:chOff x="2835" y="2568"/>
              <a:chExt cx="136" cy="453"/>
            </a:xfrm>
          </p:grpSpPr>
          <p:sp>
            <p:nvSpPr>
              <p:cNvPr id="271898" name="Rectangle 538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899" name="Rectangle 539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00" name="Rectangle 540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01" name="Line 541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902" name="Group 542"/>
            <p:cNvGrpSpPr>
              <a:grpSpLocks/>
            </p:cNvGrpSpPr>
            <p:nvPr/>
          </p:nvGrpSpPr>
          <p:grpSpPr bwMode="auto">
            <a:xfrm>
              <a:off x="3970" y="2568"/>
              <a:ext cx="136" cy="453"/>
              <a:chOff x="2835" y="2568"/>
              <a:chExt cx="136" cy="453"/>
            </a:xfrm>
          </p:grpSpPr>
          <p:sp>
            <p:nvSpPr>
              <p:cNvPr id="271903" name="Rectangle 543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04" name="Rectangle 544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05" name="Rectangle 545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06" name="Line 546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907" name="Group 547"/>
            <p:cNvGrpSpPr>
              <a:grpSpLocks/>
            </p:cNvGrpSpPr>
            <p:nvPr/>
          </p:nvGrpSpPr>
          <p:grpSpPr bwMode="auto">
            <a:xfrm>
              <a:off x="4197" y="2568"/>
              <a:ext cx="136" cy="453"/>
              <a:chOff x="2835" y="2568"/>
              <a:chExt cx="136" cy="453"/>
            </a:xfrm>
          </p:grpSpPr>
          <p:sp>
            <p:nvSpPr>
              <p:cNvPr id="271908" name="Rectangle 548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09" name="Rectangle 549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10" name="Rectangle 550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11" name="Line 551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912" name="Group 552"/>
            <p:cNvGrpSpPr>
              <a:grpSpLocks/>
            </p:cNvGrpSpPr>
            <p:nvPr/>
          </p:nvGrpSpPr>
          <p:grpSpPr bwMode="auto">
            <a:xfrm>
              <a:off x="4424" y="2568"/>
              <a:ext cx="136" cy="453"/>
              <a:chOff x="2835" y="2568"/>
              <a:chExt cx="136" cy="453"/>
            </a:xfrm>
          </p:grpSpPr>
          <p:sp>
            <p:nvSpPr>
              <p:cNvPr id="271913" name="Rectangle 553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14" name="Rectangle 554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15" name="Rectangle 555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16" name="Line 556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271398" name="Freeform 38"/>
          <p:cNvSpPr>
            <a:spLocks/>
          </p:cNvSpPr>
          <p:nvPr/>
        </p:nvSpPr>
        <p:spPr bwMode="auto">
          <a:xfrm flipV="1">
            <a:off x="1262063" y="2236788"/>
            <a:ext cx="1004887" cy="400050"/>
          </a:xfrm>
          <a:custGeom>
            <a:avLst/>
            <a:gdLst>
              <a:gd name="T0" fmla="*/ 0 w 530"/>
              <a:gd name="T1" fmla="*/ 0 h 389"/>
              <a:gd name="T2" fmla="*/ 530 w 530"/>
              <a:gd name="T3" fmla="*/ 389 h 389"/>
              <a:gd name="T4" fmla="*/ 0 w 530"/>
              <a:gd name="T5" fmla="*/ 363 h 389"/>
              <a:gd name="T6" fmla="*/ 0 w 530"/>
              <a:gd name="T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0" h="389">
                <a:moveTo>
                  <a:pt x="0" y="0"/>
                </a:moveTo>
                <a:lnTo>
                  <a:pt x="530" y="389"/>
                </a:lnTo>
                <a:lnTo>
                  <a:pt x="0" y="363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71993" name="Freeform 633"/>
          <p:cNvSpPr>
            <a:spLocks/>
          </p:cNvSpPr>
          <p:nvPr/>
        </p:nvSpPr>
        <p:spPr bwMode="auto">
          <a:xfrm>
            <a:off x="1262063" y="4395788"/>
            <a:ext cx="1004887" cy="400050"/>
          </a:xfrm>
          <a:custGeom>
            <a:avLst/>
            <a:gdLst>
              <a:gd name="T0" fmla="*/ 0 w 530"/>
              <a:gd name="T1" fmla="*/ 0 h 389"/>
              <a:gd name="T2" fmla="*/ 530 w 530"/>
              <a:gd name="T3" fmla="*/ 389 h 389"/>
              <a:gd name="T4" fmla="*/ 0 w 530"/>
              <a:gd name="T5" fmla="*/ 363 h 389"/>
              <a:gd name="T6" fmla="*/ 0 w 530"/>
              <a:gd name="T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0" h="389">
                <a:moveTo>
                  <a:pt x="0" y="0"/>
                </a:moveTo>
                <a:lnTo>
                  <a:pt x="530" y="389"/>
                </a:lnTo>
                <a:lnTo>
                  <a:pt x="0" y="363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スーパーにする方法</a:t>
            </a:r>
            <a:br>
              <a:rPr lang="ja-JP" altLang="en-US" sz="2400"/>
            </a:br>
            <a:r>
              <a:rPr lang="ja-JP" altLang="en-US"/>
              <a:t>京大スパコンのプロセッサ</a:t>
            </a:r>
          </a:p>
        </p:txBody>
      </p:sp>
      <p:grpSp>
        <p:nvGrpSpPr>
          <p:cNvPr id="271715" name="Group 355"/>
          <p:cNvGrpSpPr>
            <a:grpSpLocks/>
          </p:cNvGrpSpPr>
          <p:nvPr/>
        </p:nvGrpSpPr>
        <p:grpSpPr bwMode="auto">
          <a:xfrm>
            <a:off x="34925" y="2060575"/>
            <a:ext cx="1152525" cy="720725"/>
            <a:chOff x="2925" y="3521"/>
            <a:chExt cx="726" cy="454"/>
          </a:xfrm>
        </p:grpSpPr>
        <p:sp>
          <p:nvSpPr>
            <p:cNvPr id="271366" name="Rectangle 6"/>
            <p:cNvSpPr>
              <a:spLocks noChangeArrowheads="1"/>
            </p:cNvSpPr>
            <p:nvPr/>
          </p:nvSpPr>
          <p:spPr bwMode="auto">
            <a:xfrm>
              <a:off x="3107" y="3703"/>
              <a:ext cx="544" cy="27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ja-JP" sz="1400">
                <a:ea typeface="ＭＳ Ｐゴシック" pitchFamily="50" charset="-128"/>
              </a:endParaRPr>
            </a:p>
          </p:txBody>
        </p:sp>
        <p:sp>
          <p:nvSpPr>
            <p:cNvPr id="271367" name="Rectangle 7"/>
            <p:cNvSpPr>
              <a:spLocks noChangeArrowheads="1"/>
            </p:cNvSpPr>
            <p:nvPr/>
          </p:nvSpPr>
          <p:spPr bwMode="auto">
            <a:xfrm>
              <a:off x="3107" y="3521"/>
              <a:ext cx="544" cy="182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16KB+32KB</a:t>
              </a:r>
            </a:p>
          </p:txBody>
        </p:sp>
        <p:sp>
          <p:nvSpPr>
            <p:cNvPr id="271368" name="Rectangle 8"/>
            <p:cNvSpPr>
              <a:spLocks noChangeArrowheads="1"/>
            </p:cNvSpPr>
            <p:nvPr/>
          </p:nvSpPr>
          <p:spPr bwMode="auto">
            <a:xfrm>
              <a:off x="2925" y="3521"/>
              <a:ext cx="18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400">
                  <a:latin typeface="Arial Rounded MT Bold" pitchFamily="34" charset="0"/>
                  <a:ea typeface="ＭＳ Ｐゴシック" pitchFamily="50" charset="-128"/>
                </a:rPr>
                <a:t>L1</a:t>
              </a:r>
            </a:p>
          </p:txBody>
        </p:sp>
        <p:grpSp>
          <p:nvGrpSpPr>
            <p:cNvPr id="271714" name="Group 354"/>
            <p:cNvGrpSpPr>
              <a:grpSpLocks/>
            </p:cNvGrpSpPr>
            <p:nvPr/>
          </p:nvGrpSpPr>
          <p:grpSpPr bwMode="auto">
            <a:xfrm>
              <a:off x="3215" y="3730"/>
              <a:ext cx="327" cy="218"/>
              <a:chOff x="3161" y="3730"/>
              <a:chExt cx="327" cy="218"/>
            </a:xfrm>
          </p:grpSpPr>
          <p:sp>
            <p:nvSpPr>
              <p:cNvPr id="271400" name="Oval 40"/>
              <p:cNvSpPr>
                <a:spLocks noChangeAspect="1" noChangeArrowheads="1"/>
              </p:cNvSpPr>
              <p:nvPr/>
            </p:nvSpPr>
            <p:spPr bwMode="auto">
              <a:xfrm>
                <a:off x="3161" y="3730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71402" name="Oval 42"/>
              <p:cNvSpPr>
                <a:spLocks noChangeAspect="1" noChangeArrowheads="1"/>
              </p:cNvSpPr>
              <p:nvPr/>
            </p:nvSpPr>
            <p:spPr bwMode="auto">
              <a:xfrm>
                <a:off x="3379" y="3730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71404" name="Oval 44"/>
              <p:cNvSpPr>
                <a:spLocks noChangeAspect="1" noChangeArrowheads="1"/>
              </p:cNvSpPr>
              <p:nvPr/>
            </p:nvSpPr>
            <p:spPr bwMode="auto">
              <a:xfrm>
                <a:off x="3161" y="3839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71406" name="Oval 46"/>
              <p:cNvSpPr>
                <a:spLocks noChangeAspect="1" noChangeArrowheads="1"/>
              </p:cNvSpPr>
              <p:nvPr/>
            </p:nvSpPr>
            <p:spPr bwMode="auto">
              <a:xfrm>
                <a:off x="3379" y="3839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</p:grpSp>
      </p:grpSp>
      <p:grpSp>
        <p:nvGrpSpPr>
          <p:cNvPr id="271694" name="Group 334"/>
          <p:cNvGrpSpPr>
            <a:grpSpLocks/>
          </p:cNvGrpSpPr>
          <p:nvPr/>
        </p:nvGrpSpPr>
        <p:grpSpPr bwMode="auto">
          <a:xfrm>
            <a:off x="1619250" y="1557338"/>
            <a:ext cx="504825" cy="863600"/>
            <a:chOff x="1428" y="981"/>
            <a:chExt cx="318" cy="544"/>
          </a:xfrm>
        </p:grpSpPr>
        <p:sp>
          <p:nvSpPr>
            <p:cNvPr id="271679" name="Rectangle 319"/>
            <p:cNvSpPr>
              <a:spLocks noChangeArrowheads="1"/>
            </p:cNvSpPr>
            <p:nvPr/>
          </p:nvSpPr>
          <p:spPr bwMode="auto">
            <a:xfrm rot="16200000" flipH="1">
              <a:off x="1247" y="1162"/>
              <a:ext cx="54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16GB</a:t>
              </a:r>
            </a:p>
          </p:txBody>
        </p:sp>
        <p:sp>
          <p:nvSpPr>
            <p:cNvPr id="271692" name="Line 332"/>
            <p:cNvSpPr>
              <a:spLocks noChangeShapeType="1"/>
            </p:cNvSpPr>
            <p:nvPr/>
          </p:nvSpPr>
          <p:spPr bwMode="auto">
            <a:xfrm rot="-5400000">
              <a:off x="1678" y="1185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71695" name="Group 335"/>
          <p:cNvGrpSpPr>
            <a:grpSpLocks/>
          </p:cNvGrpSpPr>
          <p:nvPr/>
        </p:nvGrpSpPr>
        <p:grpSpPr bwMode="auto">
          <a:xfrm>
            <a:off x="1619250" y="2565400"/>
            <a:ext cx="504825" cy="863600"/>
            <a:chOff x="1428" y="981"/>
            <a:chExt cx="318" cy="544"/>
          </a:xfrm>
        </p:grpSpPr>
        <p:sp>
          <p:nvSpPr>
            <p:cNvPr id="271696" name="Rectangle 336"/>
            <p:cNvSpPr>
              <a:spLocks noChangeArrowheads="1"/>
            </p:cNvSpPr>
            <p:nvPr/>
          </p:nvSpPr>
          <p:spPr bwMode="auto">
            <a:xfrm rot="16200000" flipH="1">
              <a:off x="1247" y="1162"/>
              <a:ext cx="54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16GB</a:t>
              </a:r>
            </a:p>
          </p:txBody>
        </p:sp>
        <p:sp>
          <p:nvSpPr>
            <p:cNvPr id="271697" name="Line 337"/>
            <p:cNvSpPr>
              <a:spLocks noChangeShapeType="1"/>
            </p:cNvSpPr>
            <p:nvPr/>
          </p:nvSpPr>
          <p:spPr bwMode="auto">
            <a:xfrm rot="-5400000">
              <a:off x="1678" y="1185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71698" name="Group 338"/>
          <p:cNvGrpSpPr>
            <a:grpSpLocks/>
          </p:cNvGrpSpPr>
          <p:nvPr/>
        </p:nvGrpSpPr>
        <p:grpSpPr bwMode="auto">
          <a:xfrm flipH="1">
            <a:off x="8458200" y="1557338"/>
            <a:ext cx="504825" cy="863600"/>
            <a:chOff x="1428" y="981"/>
            <a:chExt cx="318" cy="544"/>
          </a:xfrm>
        </p:grpSpPr>
        <p:sp>
          <p:nvSpPr>
            <p:cNvPr id="271699" name="Rectangle 339"/>
            <p:cNvSpPr>
              <a:spLocks noChangeArrowheads="1"/>
            </p:cNvSpPr>
            <p:nvPr/>
          </p:nvSpPr>
          <p:spPr bwMode="auto">
            <a:xfrm rot="16200000" flipH="1">
              <a:off x="1247" y="1162"/>
              <a:ext cx="54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16GB</a:t>
              </a:r>
            </a:p>
          </p:txBody>
        </p:sp>
        <p:sp>
          <p:nvSpPr>
            <p:cNvPr id="271700" name="Line 340"/>
            <p:cNvSpPr>
              <a:spLocks noChangeShapeType="1"/>
            </p:cNvSpPr>
            <p:nvPr/>
          </p:nvSpPr>
          <p:spPr bwMode="auto">
            <a:xfrm rot="-5400000">
              <a:off x="1678" y="1185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71701" name="Group 341"/>
          <p:cNvGrpSpPr>
            <a:grpSpLocks/>
          </p:cNvGrpSpPr>
          <p:nvPr/>
        </p:nvGrpSpPr>
        <p:grpSpPr bwMode="auto">
          <a:xfrm flipH="1">
            <a:off x="8459788" y="2565400"/>
            <a:ext cx="504825" cy="863600"/>
            <a:chOff x="1428" y="981"/>
            <a:chExt cx="318" cy="544"/>
          </a:xfrm>
        </p:grpSpPr>
        <p:sp>
          <p:nvSpPr>
            <p:cNvPr id="271702" name="Rectangle 342"/>
            <p:cNvSpPr>
              <a:spLocks noChangeArrowheads="1"/>
            </p:cNvSpPr>
            <p:nvPr/>
          </p:nvSpPr>
          <p:spPr bwMode="auto">
            <a:xfrm rot="16200000" flipH="1">
              <a:off x="1247" y="1162"/>
              <a:ext cx="54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16GB</a:t>
              </a:r>
            </a:p>
          </p:txBody>
        </p:sp>
        <p:sp>
          <p:nvSpPr>
            <p:cNvPr id="271703" name="Line 343"/>
            <p:cNvSpPr>
              <a:spLocks noChangeShapeType="1"/>
            </p:cNvSpPr>
            <p:nvPr/>
          </p:nvSpPr>
          <p:spPr bwMode="auto">
            <a:xfrm rot="-5400000">
              <a:off x="1678" y="1185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71706" name="Line 346"/>
          <p:cNvSpPr>
            <a:spLocks noChangeShapeType="1"/>
          </p:cNvSpPr>
          <p:nvPr/>
        </p:nvSpPr>
        <p:spPr bwMode="auto">
          <a:xfrm rot="5400000" flipV="1">
            <a:off x="5291932" y="1556543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71707" name="Line 347"/>
          <p:cNvSpPr>
            <a:spLocks noChangeShapeType="1"/>
          </p:cNvSpPr>
          <p:nvPr/>
        </p:nvSpPr>
        <p:spPr bwMode="auto">
          <a:xfrm rot="5400000" flipV="1">
            <a:off x="5291932" y="2853531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71708" name="Line 348"/>
          <p:cNvSpPr>
            <a:spLocks noChangeShapeType="1"/>
          </p:cNvSpPr>
          <p:nvPr/>
        </p:nvSpPr>
        <p:spPr bwMode="auto">
          <a:xfrm rot="5400000" flipV="1">
            <a:off x="4787901" y="2205037"/>
            <a:ext cx="1008062" cy="5762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71709" name="Line 349"/>
          <p:cNvSpPr>
            <a:spLocks noChangeShapeType="1"/>
          </p:cNvSpPr>
          <p:nvPr/>
        </p:nvSpPr>
        <p:spPr bwMode="auto">
          <a:xfrm rot="-5400000" flipH="1" flipV="1">
            <a:off x="4787901" y="2205037"/>
            <a:ext cx="1008062" cy="5762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71711" name="Arc 351"/>
          <p:cNvSpPr>
            <a:spLocks/>
          </p:cNvSpPr>
          <p:nvPr/>
        </p:nvSpPr>
        <p:spPr bwMode="auto">
          <a:xfrm>
            <a:off x="5003800" y="2276475"/>
            <a:ext cx="1444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200"/>
              <a:gd name="T2" fmla="*/ 49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10"/>
                  <a:pt x="11959" y="43172"/>
                  <a:pt x="48" y="43199"/>
                </a:cubicBezTo>
              </a:path>
              <a:path w="21600" h="432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10"/>
                  <a:pt x="11959" y="43172"/>
                  <a:pt x="48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1712" name="Arc 352"/>
          <p:cNvSpPr>
            <a:spLocks/>
          </p:cNvSpPr>
          <p:nvPr/>
        </p:nvSpPr>
        <p:spPr bwMode="auto">
          <a:xfrm flipH="1">
            <a:off x="5435600" y="2276475"/>
            <a:ext cx="1444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200"/>
              <a:gd name="T2" fmla="*/ 49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10"/>
                  <a:pt x="11959" y="43172"/>
                  <a:pt x="48" y="43199"/>
                </a:cubicBezTo>
              </a:path>
              <a:path w="21600" h="432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10"/>
                  <a:pt x="11959" y="43172"/>
                  <a:pt x="48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71918" name="Group 558"/>
          <p:cNvGrpSpPr>
            <a:grpSpLocks/>
          </p:cNvGrpSpPr>
          <p:nvPr/>
        </p:nvGrpSpPr>
        <p:grpSpPr bwMode="auto">
          <a:xfrm>
            <a:off x="5580063" y="4076700"/>
            <a:ext cx="2881312" cy="1008063"/>
            <a:chOff x="2789" y="2432"/>
            <a:chExt cx="1815" cy="635"/>
          </a:xfrm>
        </p:grpSpPr>
        <p:sp>
          <p:nvSpPr>
            <p:cNvPr id="271919" name="Rectangle 559"/>
            <p:cNvSpPr>
              <a:spLocks noChangeArrowheads="1"/>
            </p:cNvSpPr>
            <p:nvPr/>
          </p:nvSpPr>
          <p:spPr bwMode="auto">
            <a:xfrm>
              <a:off x="2835" y="2477"/>
              <a:ext cx="1724" cy="91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ja-JP" sz="2000">
                <a:latin typeface="Arial Rounded MT Bold" pitchFamily="34" charset="0"/>
                <a:ea typeface="ＭＳ Ｐゴシック" pitchFamily="50" charset="-128"/>
              </a:endParaRPr>
            </a:p>
          </p:txBody>
        </p:sp>
        <p:grpSp>
          <p:nvGrpSpPr>
            <p:cNvPr id="271920" name="Group 560"/>
            <p:cNvGrpSpPr>
              <a:grpSpLocks/>
            </p:cNvGrpSpPr>
            <p:nvPr/>
          </p:nvGrpSpPr>
          <p:grpSpPr bwMode="auto">
            <a:xfrm>
              <a:off x="2835" y="2568"/>
              <a:ext cx="136" cy="453"/>
              <a:chOff x="2835" y="2568"/>
              <a:chExt cx="136" cy="453"/>
            </a:xfrm>
          </p:grpSpPr>
          <p:sp>
            <p:nvSpPr>
              <p:cNvPr id="271921" name="Rectangle 561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22" name="Rectangle 562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23" name="Rectangle 563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24" name="Line 564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71925" name="Rectangle 565"/>
            <p:cNvSpPr>
              <a:spLocks noChangeArrowheads="1"/>
            </p:cNvSpPr>
            <p:nvPr/>
          </p:nvSpPr>
          <p:spPr bwMode="auto">
            <a:xfrm>
              <a:off x="2789" y="2432"/>
              <a:ext cx="1815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71926" name="Group 566"/>
            <p:cNvGrpSpPr>
              <a:grpSpLocks/>
            </p:cNvGrpSpPr>
            <p:nvPr/>
          </p:nvGrpSpPr>
          <p:grpSpPr bwMode="auto">
            <a:xfrm>
              <a:off x="3062" y="2568"/>
              <a:ext cx="136" cy="453"/>
              <a:chOff x="2835" y="2568"/>
              <a:chExt cx="136" cy="453"/>
            </a:xfrm>
          </p:grpSpPr>
          <p:sp>
            <p:nvSpPr>
              <p:cNvPr id="271927" name="Rectangle 567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28" name="Rectangle 568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29" name="Rectangle 569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30" name="Line 570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931" name="Group 571"/>
            <p:cNvGrpSpPr>
              <a:grpSpLocks/>
            </p:cNvGrpSpPr>
            <p:nvPr/>
          </p:nvGrpSpPr>
          <p:grpSpPr bwMode="auto">
            <a:xfrm>
              <a:off x="3289" y="2568"/>
              <a:ext cx="136" cy="453"/>
              <a:chOff x="2835" y="2568"/>
              <a:chExt cx="136" cy="453"/>
            </a:xfrm>
          </p:grpSpPr>
          <p:sp>
            <p:nvSpPr>
              <p:cNvPr id="271932" name="Rectangle 572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33" name="Rectangle 573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34" name="Rectangle 574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35" name="Line 575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936" name="Group 576"/>
            <p:cNvGrpSpPr>
              <a:grpSpLocks/>
            </p:cNvGrpSpPr>
            <p:nvPr/>
          </p:nvGrpSpPr>
          <p:grpSpPr bwMode="auto">
            <a:xfrm>
              <a:off x="3516" y="2568"/>
              <a:ext cx="136" cy="453"/>
              <a:chOff x="2835" y="2568"/>
              <a:chExt cx="136" cy="453"/>
            </a:xfrm>
          </p:grpSpPr>
          <p:sp>
            <p:nvSpPr>
              <p:cNvPr id="271937" name="Rectangle 577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38" name="Rectangle 578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39" name="Rectangle 579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40" name="Line 580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941" name="Group 581"/>
            <p:cNvGrpSpPr>
              <a:grpSpLocks/>
            </p:cNvGrpSpPr>
            <p:nvPr/>
          </p:nvGrpSpPr>
          <p:grpSpPr bwMode="auto">
            <a:xfrm>
              <a:off x="3743" y="2568"/>
              <a:ext cx="136" cy="453"/>
              <a:chOff x="2835" y="2568"/>
              <a:chExt cx="136" cy="453"/>
            </a:xfrm>
          </p:grpSpPr>
          <p:sp>
            <p:nvSpPr>
              <p:cNvPr id="271942" name="Rectangle 582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43" name="Rectangle 583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44" name="Rectangle 584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45" name="Line 585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946" name="Group 586"/>
            <p:cNvGrpSpPr>
              <a:grpSpLocks/>
            </p:cNvGrpSpPr>
            <p:nvPr/>
          </p:nvGrpSpPr>
          <p:grpSpPr bwMode="auto">
            <a:xfrm>
              <a:off x="3970" y="2568"/>
              <a:ext cx="136" cy="453"/>
              <a:chOff x="2835" y="2568"/>
              <a:chExt cx="136" cy="453"/>
            </a:xfrm>
          </p:grpSpPr>
          <p:sp>
            <p:nvSpPr>
              <p:cNvPr id="271947" name="Rectangle 587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48" name="Rectangle 588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49" name="Rectangle 589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50" name="Line 590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951" name="Group 591"/>
            <p:cNvGrpSpPr>
              <a:grpSpLocks/>
            </p:cNvGrpSpPr>
            <p:nvPr/>
          </p:nvGrpSpPr>
          <p:grpSpPr bwMode="auto">
            <a:xfrm>
              <a:off x="4197" y="2568"/>
              <a:ext cx="136" cy="453"/>
              <a:chOff x="2835" y="2568"/>
              <a:chExt cx="136" cy="453"/>
            </a:xfrm>
          </p:grpSpPr>
          <p:sp>
            <p:nvSpPr>
              <p:cNvPr id="271952" name="Rectangle 592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53" name="Rectangle 593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54" name="Rectangle 594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55" name="Line 595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71956" name="Group 596"/>
            <p:cNvGrpSpPr>
              <a:grpSpLocks/>
            </p:cNvGrpSpPr>
            <p:nvPr/>
          </p:nvGrpSpPr>
          <p:grpSpPr bwMode="auto">
            <a:xfrm>
              <a:off x="4424" y="2568"/>
              <a:ext cx="136" cy="453"/>
              <a:chOff x="2835" y="2568"/>
              <a:chExt cx="136" cy="453"/>
            </a:xfrm>
          </p:grpSpPr>
          <p:sp>
            <p:nvSpPr>
              <p:cNvPr id="271957" name="Rectangle 597"/>
              <p:cNvSpPr>
                <a:spLocks noChangeArrowheads="1"/>
              </p:cNvSpPr>
              <p:nvPr/>
            </p:nvSpPr>
            <p:spPr bwMode="auto">
              <a:xfrm flipH="1">
                <a:off x="2835" y="2885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58" name="Rectangle 598"/>
              <p:cNvSpPr>
                <a:spLocks noChangeArrowheads="1"/>
              </p:cNvSpPr>
              <p:nvPr/>
            </p:nvSpPr>
            <p:spPr bwMode="auto">
              <a:xfrm>
                <a:off x="2835" y="2794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59" name="Rectangle 599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13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1960" name="Line 600"/>
              <p:cNvSpPr>
                <a:spLocks noChangeShapeType="1"/>
              </p:cNvSpPr>
              <p:nvPr/>
            </p:nvSpPr>
            <p:spPr bwMode="auto">
              <a:xfrm flipH="1">
                <a:off x="2903" y="256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271961" name="Line 601"/>
          <p:cNvSpPr>
            <a:spLocks noChangeShapeType="1"/>
          </p:cNvSpPr>
          <p:nvPr/>
        </p:nvSpPr>
        <p:spPr bwMode="auto">
          <a:xfrm rot="5400000" flipV="1">
            <a:off x="5291932" y="4291806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71962" name="Group 602"/>
          <p:cNvGrpSpPr>
            <a:grpSpLocks/>
          </p:cNvGrpSpPr>
          <p:nvPr/>
        </p:nvGrpSpPr>
        <p:grpSpPr bwMode="auto">
          <a:xfrm>
            <a:off x="1619250" y="4148138"/>
            <a:ext cx="504825" cy="863600"/>
            <a:chOff x="1428" y="981"/>
            <a:chExt cx="318" cy="544"/>
          </a:xfrm>
        </p:grpSpPr>
        <p:sp>
          <p:nvSpPr>
            <p:cNvPr id="271963" name="Rectangle 603"/>
            <p:cNvSpPr>
              <a:spLocks noChangeArrowheads="1"/>
            </p:cNvSpPr>
            <p:nvPr/>
          </p:nvSpPr>
          <p:spPr bwMode="auto">
            <a:xfrm rot="16200000" flipH="1">
              <a:off x="1247" y="1162"/>
              <a:ext cx="54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32GB</a:t>
              </a:r>
            </a:p>
          </p:txBody>
        </p:sp>
        <p:sp>
          <p:nvSpPr>
            <p:cNvPr id="271964" name="Line 604"/>
            <p:cNvSpPr>
              <a:spLocks noChangeShapeType="1"/>
            </p:cNvSpPr>
            <p:nvPr/>
          </p:nvSpPr>
          <p:spPr bwMode="auto">
            <a:xfrm rot="-5400000">
              <a:off x="1678" y="1185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71965" name="Group 605"/>
          <p:cNvGrpSpPr>
            <a:grpSpLocks/>
          </p:cNvGrpSpPr>
          <p:nvPr/>
        </p:nvGrpSpPr>
        <p:grpSpPr bwMode="auto">
          <a:xfrm flipH="1">
            <a:off x="8459788" y="4148138"/>
            <a:ext cx="504825" cy="863600"/>
            <a:chOff x="1428" y="981"/>
            <a:chExt cx="318" cy="544"/>
          </a:xfrm>
        </p:grpSpPr>
        <p:sp>
          <p:nvSpPr>
            <p:cNvPr id="271966" name="Rectangle 606"/>
            <p:cNvSpPr>
              <a:spLocks noChangeArrowheads="1"/>
            </p:cNvSpPr>
            <p:nvPr/>
          </p:nvSpPr>
          <p:spPr bwMode="auto">
            <a:xfrm rot="16200000" flipH="1">
              <a:off x="1247" y="1162"/>
              <a:ext cx="54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32GB</a:t>
              </a:r>
            </a:p>
          </p:txBody>
        </p:sp>
        <p:sp>
          <p:nvSpPr>
            <p:cNvPr id="271967" name="Line 607"/>
            <p:cNvSpPr>
              <a:spLocks noChangeShapeType="1"/>
            </p:cNvSpPr>
            <p:nvPr/>
          </p:nvSpPr>
          <p:spPr bwMode="auto">
            <a:xfrm rot="-5400000">
              <a:off x="1678" y="1185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71969" name="Rectangle 609"/>
          <p:cNvSpPr>
            <a:spLocks noChangeArrowheads="1"/>
          </p:cNvSpPr>
          <p:nvPr/>
        </p:nvSpPr>
        <p:spPr bwMode="auto">
          <a:xfrm>
            <a:off x="323850" y="4724400"/>
            <a:ext cx="863600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ea typeface="ＭＳ Ｐゴシック" pitchFamily="50" charset="-128"/>
            </a:endParaRPr>
          </a:p>
        </p:txBody>
      </p:sp>
      <p:sp>
        <p:nvSpPr>
          <p:cNvPr id="271970" name="Rectangle 610"/>
          <p:cNvSpPr>
            <a:spLocks noChangeArrowheads="1"/>
          </p:cNvSpPr>
          <p:nvPr/>
        </p:nvSpPr>
        <p:spPr bwMode="auto">
          <a:xfrm>
            <a:off x="323850" y="4435475"/>
            <a:ext cx="863600" cy="288925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solidFill>
                  <a:srgbClr val="FFFF99"/>
                </a:solidFill>
                <a:latin typeface="Arial Rounded MT Bold" pitchFamily="34" charset="0"/>
                <a:ea typeface="ＭＳ Ｐゴシック" pitchFamily="50" charset="-128"/>
              </a:rPr>
              <a:t>32KBx2</a:t>
            </a:r>
          </a:p>
        </p:txBody>
      </p:sp>
      <p:sp>
        <p:nvSpPr>
          <p:cNvPr id="271971" name="Rectangle 611"/>
          <p:cNvSpPr>
            <a:spLocks noChangeArrowheads="1"/>
          </p:cNvSpPr>
          <p:nvPr/>
        </p:nvSpPr>
        <p:spPr bwMode="auto">
          <a:xfrm>
            <a:off x="34925" y="44354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 Rounded MT Bold" pitchFamily="34" charset="0"/>
                <a:ea typeface="ＭＳ Ｐゴシック" pitchFamily="50" charset="-128"/>
              </a:rPr>
              <a:t>L1</a:t>
            </a:r>
          </a:p>
        </p:txBody>
      </p:sp>
      <p:sp>
        <p:nvSpPr>
          <p:cNvPr id="271977" name="Rectangle 617"/>
          <p:cNvSpPr>
            <a:spLocks noChangeArrowheads="1"/>
          </p:cNvSpPr>
          <p:nvPr/>
        </p:nvSpPr>
        <p:spPr bwMode="auto">
          <a:xfrm>
            <a:off x="323850" y="4148138"/>
            <a:ext cx="863600" cy="288925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 Rounded MT Bold" pitchFamily="34" charset="0"/>
                <a:ea typeface="ＭＳ Ｐゴシック" pitchFamily="50" charset="-128"/>
              </a:rPr>
              <a:t>512KB</a:t>
            </a:r>
          </a:p>
        </p:txBody>
      </p:sp>
      <p:sp>
        <p:nvSpPr>
          <p:cNvPr id="271978" name="Rectangle 618"/>
          <p:cNvSpPr>
            <a:spLocks noChangeArrowheads="1"/>
          </p:cNvSpPr>
          <p:nvPr/>
        </p:nvSpPr>
        <p:spPr bwMode="auto">
          <a:xfrm>
            <a:off x="34925" y="41481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 Rounded MT Bold" pitchFamily="34" charset="0"/>
                <a:ea typeface="ＭＳ Ｐゴシック" pitchFamily="50" charset="-128"/>
              </a:rPr>
              <a:t>L2</a:t>
            </a:r>
          </a:p>
        </p:txBody>
      </p:sp>
      <p:grpSp>
        <p:nvGrpSpPr>
          <p:cNvPr id="271992" name="Group 632"/>
          <p:cNvGrpSpPr>
            <a:grpSpLocks/>
          </p:cNvGrpSpPr>
          <p:nvPr/>
        </p:nvGrpSpPr>
        <p:grpSpPr bwMode="auto">
          <a:xfrm>
            <a:off x="377825" y="4767263"/>
            <a:ext cx="757238" cy="346075"/>
            <a:chOff x="271" y="3049"/>
            <a:chExt cx="477" cy="218"/>
          </a:xfrm>
        </p:grpSpPr>
        <p:grpSp>
          <p:nvGrpSpPr>
            <p:cNvPr id="271981" name="Group 621"/>
            <p:cNvGrpSpPr>
              <a:grpSpLocks/>
            </p:cNvGrpSpPr>
            <p:nvPr/>
          </p:nvGrpSpPr>
          <p:grpSpPr bwMode="auto">
            <a:xfrm>
              <a:off x="271" y="3049"/>
              <a:ext cx="109" cy="218"/>
              <a:chOff x="312" y="3049"/>
              <a:chExt cx="109" cy="218"/>
            </a:xfrm>
          </p:grpSpPr>
          <p:sp>
            <p:nvSpPr>
              <p:cNvPr id="271973" name="Oval 613"/>
              <p:cNvSpPr>
                <a:spLocks noChangeAspect="1" noChangeArrowheads="1"/>
              </p:cNvSpPr>
              <p:nvPr/>
            </p:nvSpPr>
            <p:spPr bwMode="auto">
              <a:xfrm>
                <a:off x="312" y="3049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71975" name="Oval 615"/>
              <p:cNvSpPr>
                <a:spLocks noChangeAspect="1" noChangeArrowheads="1"/>
              </p:cNvSpPr>
              <p:nvPr/>
            </p:nvSpPr>
            <p:spPr bwMode="auto">
              <a:xfrm>
                <a:off x="312" y="3158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</p:grpSp>
        <p:grpSp>
          <p:nvGrpSpPr>
            <p:cNvPr id="271982" name="Group 622"/>
            <p:cNvGrpSpPr>
              <a:grpSpLocks/>
            </p:cNvGrpSpPr>
            <p:nvPr/>
          </p:nvGrpSpPr>
          <p:grpSpPr bwMode="auto">
            <a:xfrm>
              <a:off x="393" y="3049"/>
              <a:ext cx="109" cy="218"/>
              <a:chOff x="312" y="3049"/>
              <a:chExt cx="109" cy="218"/>
            </a:xfrm>
          </p:grpSpPr>
          <p:sp>
            <p:nvSpPr>
              <p:cNvPr id="271983" name="Oval 623"/>
              <p:cNvSpPr>
                <a:spLocks noChangeAspect="1" noChangeArrowheads="1"/>
              </p:cNvSpPr>
              <p:nvPr/>
            </p:nvSpPr>
            <p:spPr bwMode="auto">
              <a:xfrm>
                <a:off x="312" y="3049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71984" name="Oval 624"/>
              <p:cNvSpPr>
                <a:spLocks noChangeAspect="1" noChangeArrowheads="1"/>
              </p:cNvSpPr>
              <p:nvPr/>
            </p:nvSpPr>
            <p:spPr bwMode="auto">
              <a:xfrm>
                <a:off x="312" y="3158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</p:grpSp>
        <p:grpSp>
          <p:nvGrpSpPr>
            <p:cNvPr id="271985" name="Group 625"/>
            <p:cNvGrpSpPr>
              <a:grpSpLocks/>
            </p:cNvGrpSpPr>
            <p:nvPr/>
          </p:nvGrpSpPr>
          <p:grpSpPr bwMode="auto">
            <a:xfrm>
              <a:off x="516" y="3049"/>
              <a:ext cx="109" cy="218"/>
              <a:chOff x="312" y="3049"/>
              <a:chExt cx="109" cy="218"/>
            </a:xfrm>
          </p:grpSpPr>
          <p:sp>
            <p:nvSpPr>
              <p:cNvPr id="271986" name="Oval 626"/>
              <p:cNvSpPr>
                <a:spLocks noChangeAspect="1" noChangeArrowheads="1"/>
              </p:cNvSpPr>
              <p:nvPr/>
            </p:nvSpPr>
            <p:spPr bwMode="auto">
              <a:xfrm>
                <a:off x="312" y="3049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71987" name="Oval 627"/>
              <p:cNvSpPr>
                <a:spLocks noChangeAspect="1" noChangeArrowheads="1"/>
              </p:cNvSpPr>
              <p:nvPr/>
            </p:nvSpPr>
            <p:spPr bwMode="auto">
              <a:xfrm>
                <a:off x="312" y="3158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</p:grpSp>
        <p:grpSp>
          <p:nvGrpSpPr>
            <p:cNvPr id="271988" name="Group 628"/>
            <p:cNvGrpSpPr>
              <a:grpSpLocks/>
            </p:cNvGrpSpPr>
            <p:nvPr/>
          </p:nvGrpSpPr>
          <p:grpSpPr bwMode="auto">
            <a:xfrm>
              <a:off x="639" y="3049"/>
              <a:ext cx="109" cy="218"/>
              <a:chOff x="312" y="3049"/>
              <a:chExt cx="109" cy="218"/>
            </a:xfrm>
          </p:grpSpPr>
          <p:sp>
            <p:nvSpPr>
              <p:cNvPr id="271989" name="Oval 629"/>
              <p:cNvSpPr>
                <a:spLocks noChangeAspect="1" noChangeArrowheads="1"/>
              </p:cNvSpPr>
              <p:nvPr/>
            </p:nvSpPr>
            <p:spPr bwMode="auto">
              <a:xfrm>
                <a:off x="312" y="3049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71990" name="Oval 630"/>
              <p:cNvSpPr>
                <a:spLocks noChangeAspect="1" noChangeArrowheads="1"/>
              </p:cNvSpPr>
              <p:nvPr/>
            </p:nvSpPr>
            <p:spPr bwMode="auto">
              <a:xfrm>
                <a:off x="312" y="3158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</p:grpSp>
      </p:grpSp>
      <p:pic>
        <p:nvPicPr>
          <p:cNvPr id="271994" name="Picture 634" descr="sandybridge-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45125"/>
            <a:ext cx="14509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995" name="Picture 635" descr="sandybridge-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37288"/>
            <a:ext cx="14509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996" name="Picture 636" descr="sandybridge-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45125"/>
            <a:ext cx="14509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997" name="Picture 637" descr="sandybridge-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227763"/>
            <a:ext cx="14509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998" name="Line 638"/>
          <p:cNvSpPr>
            <a:spLocks noChangeShapeType="1"/>
          </p:cNvSpPr>
          <p:nvPr/>
        </p:nvSpPr>
        <p:spPr bwMode="auto">
          <a:xfrm rot="5400000" flipV="1">
            <a:off x="4787900" y="551815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71999" name="Line 639"/>
          <p:cNvSpPr>
            <a:spLocks noChangeShapeType="1"/>
          </p:cNvSpPr>
          <p:nvPr/>
        </p:nvSpPr>
        <p:spPr bwMode="auto">
          <a:xfrm rot="5400000" flipV="1">
            <a:off x="4787900" y="630872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72000" name="Line 640"/>
          <p:cNvSpPr>
            <a:spLocks noChangeShapeType="1"/>
          </p:cNvSpPr>
          <p:nvPr/>
        </p:nvSpPr>
        <p:spPr bwMode="auto">
          <a:xfrm rot="10800000" flipV="1">
            <a:off x="3851275" y="594995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72001" name="Line 641"/>
          <p:cNvSpPr>
            <a:spLocks noChangeShapeType="1"/>
          </p:cNvSpPr>
          <p:nvPr/>
        </p:nvSpPr>
        <p:spPr bwMode="auto">
          <a:xfrm rot="10800000" flipV="1">
            <a:off x="5724525" y="594995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72005" name="Group 645"/>
          <p:cNvGrpSpPr>
            <a:grpSpLocks/>
          </p:cNvGrpSpPr>
          <p:nvPr/>
        </p:nvGrpSpPr>
        <p:grpSpPr bwMode="auto">
          <a:xfrm>
            <a:off x="2051050" y="5559425"/>
            <a:ext cx="1081088" cy="287338"/>
            <a:chOff x="657" y="3747"/>
            <a:chExt cx="681" cy="181"/>
          </a:xfrm>
        </p:grpSpPr>
        <p:sp>
          <p:nvSpPr>
            <p:cNvPr id="272003" name="Rectangle 643"/>
            <p:cNvSpPr>
              <a:spLocks noChangeArrowheads="1"/>
            </p:cNvSpPr>
            <p:nvPr/>
          </p:nvSpPr>
          <p:spPr bwMode="auto">
            <a:xfrm flipH="1">
              <a:off x="657" y="3747"/>
              <a:ext cx="54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384GB</a:t>
              </a:r>
            </a:p>
          </p:txBody>
        </p:sp>
        <p:sp>
          <p:nvSpPr>
            <p:cNvPr id="272004" name="Line 644"/>
            <p:cNvSpPr>
              <a:spLocks noChangeShapeType="1"/>
            </p:cNvSpPr>
            <p:nvPr/>
          </p:nvSpPr>
          <p:spPr bwMode="auto">
            <a:xfrm rot="-5400000">
              <a:off x="1270" y="3770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72006" name="Group 646"/>
          <p:cNvGrpSpPr>
            <a:grpSpLocks/>
          </p:cNvGrpSpPr>
          <p:nvPr/>
        </p:nvGrpSpPr>
        <p:grpSpPr bwMode="auto">
          <a:xfrm>
            <a:off x="2051050" y="6351588"/>
            <a:ext cx="1081088" cy="287337"/>
            <a:chOff x="657" y="3747"/>
            <a:chExt cx="681" cy="181"/>
          </a:xfrm>
        </p:grpSpPr>
        <p:sp>
          <p:nvSpPr>
            <p:cNvPr id="272007" name="Rectangle 647"/>
            <p:cNvSpPr>
              <a:spLocks noChangeArrowheads="1"/>
            </p:cNvSpPr>
            <p:nvPr/>
          </p:nvSpPr>
          <p:spPr bwMode="auto">
            <a:xfrm flipH="1">
              <a:off x="657" y="3747"/>
              <a:ext cx="54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384GB</a:t>
              </a:r>
            </a:p>
          </p:txBody>
        </p:sp>
        <p:sp>
          <p:nvSpPr>
            <p:cNvPr id="272008" name="Line 648"/>
            <p:cNvSpPr>
              <a:spLocks noChangeShapeType="1"/>
            </p:cNvSpPr>
            <p:nvPr/>
          </p:nvSpPr>
          <p:spPr bwMode="auto">
            <a:xfrm rot="-5400000">
              <a:off x="1270" y="3770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72009" name="Group 649"/>
          <p:cNvGrpSpPr>
            <a:grpSpLocks/>
          </p:cNvGrpSpPr>
          <p:nvPr/>
        </p:nvGrpSpPr>
        <p:grpSpPr bwMode="auto">
          <a:xfrm flipH="1">
            <a:off x="6443663" y="5559425"/>
            <a:ext cx="1081087" cy="287338"/>
            <a:chOff x="657" y="3747"/>
            <a:chExt cx="681" cy="181"/>
          </a:xfrm>
        </p:grpSpPr>
        <p:sp>
          <p:nvSpPr>
            <p:cNvPr id="272010" name="Rectangle 650"/>
            <p:cNvSpPr>
              <a:spLocks noChangeArrowheads="1"/>
            </p:cNvSpPr>
            <p:nvPr/>
          </p:nvSpPr>
          <p:spPr bwMode="auto">
            <a:xfrm flipH="1">
              <a:off x="657" y="3747"/>
              <a:ext cx="54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384GB</a:t>
              </a:r>
            </a:p>
          </p:txBody>
        </p:sp>
        <p:sp>
          <p:nvSpPr>
            <p:cNvPr id="272011" name="Line 651"/>
            <p:cNvSpPr>
              <a:spLocks noChangeShapeType="1"/>
            </p:cNvSpPr>
            <p:nvPr/>
          </p:nvSpPr>
          <p:spPr bwMode="auto">
            <a:xfrm rot="-5400000">
              <a:off x="1270" y="3770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72012" name="Group 652"/>
          <p:cNvGrpSpPr>
            <a:grpSpLocks/>
          </p:cNvGrpSpPr>
          <p:nvPr/>
        </p:nvGrpSpPr>
        <p:grpSpPr bwMode="auto">
          <a:xfrm flipH="1">
            <a:off x="6443663" y="6342063"/>
            <a:ext cx="1081087" cy="287337"/>
            <a:chOff x="657" y="3747"/>
            <a:chExt cx="681" cy="181"/>
          </a:xfrm>
        </p:grpSpPr>
        <p:sp>
          <p:nvSpPr>
            <p:cNvPr id="272013" name="Rectangle 653"/>
            <p:cNvSpPr>
              <a:spLocks noChangeArrowheads="1"/>
            </p:cNvSpPr>
            <p:nvPr/>
          </p:nvSpPr>
          <p:spPr bwMode="auto">
            <a:xfrm flipH="1">
              <a:off x="657" y="3747"/>
              <a:ext cx="544" cy="181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solidFill>
                    <a:srgbClr val="FFFF99"/>
                  </a:solidFill>
                  <a:latin typeface="Arial Rounded MT Bold" pitchFamily="34" charset="0"/>
                  <a:ea typeface="ＭＳ Ｐゴシック" pitchFamily="50" charset="-128"/>
                </a:rPr>
                <a:t>384GB</a:t>
              </a:r>
            </a:p>
          </p:txBody>
        </p:sp>
        <p:sp>
          <p:nvSpPr>
            <p:cNvPr id="272014" name="Line 654"/>
            <p:cNvSpPr>
              <a:spLocks noChangeShapeType="1"/>
            </p:cNvSpPr>
            <p:nvPr/>
          </p:nvSpPr>
          <p:spPr bwMode="auto">
            <a:xfrm rot="-5400000">
              <a:off x="1270" y="3770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72015" name="Freeform 655"/>
          <p:cNvSpPr>
            <a:spLocks/>
          </p:cNvSpPr>
          <p:nvPr/>
        </p:nvSpPr>
        <p:spPr bwMode="auto">
          <a:xfrm rot="16200000" flipH="1">
            <a:off x="3477419" y="5136356"/>
            <a:ext cx="287338" cy="257175"/>
          </a:xfrm>
          <a:custGeom>
            <a:avLst/>
            <a:gdLst>
              <a:gd name="T0" fmla="*/ 0 w 530"/>
              <a:gd name="T1" fmla="*/ 0 h 389"/>
              <a:gd name="T2" fmla="*/ 530 w 530"/>
              <a:gd name="T3" fmla="*/ 389 h 389"/>
              <a:gd name="T4" fmla="*/ 0 w 530"/>
              <a:gd name="T5" fmla="*/ 363 h 389"/>
              <a:gd name="T6" fmla="*/ 0 w 530"/>
              <a:gd name="T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0" h="389">
                <a:moveTo>
                  <a:pt x="0" y="0"/>
                </a:moveTo>
                <a:lnTo>
                  <a:pt x="530" y="389"/>
                </a:lnTo>
                <a:lnTo>
                  <a:pt x="0" y="363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72022" name="Group 662"/>
          <p:cNvGrpSpPr>
            <a:grpSpLocks/>
          </p:cNvGrpSpPr>
          <p:nvPr/>
        </p:nvGrpSpPr>
        <p:grpSpPr bwMode="auto">
          <a:xfrm>
            <a:off x="5580063" y="1006475"/>
            <a:ext cx="1816100" cy="458788"/>
            <a:chOff x="3515" y="618"/>
            <a:chExt cx="1144" cy="289"/>
          </a:xfrm>
        </p:grpSpPr>
        <p:pic>
          <p:nvPicPr>
            <p:cNvPr id="271720" name="Picture 360" descr="49942A_AMD_Opt_L_E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618"/>
              <a:ext cx="342" cy="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2016" name="Rectangle 656"/>
            <p:cNvSpPr>
              <a:spLocks noChangeArrowheads="1"/>
            </p:cNvSpPr>
            <p:nvPr/>
          </p:nvSpPr>
          <p:spPr bwMode="auto">
            <a:xfrm>
              <a:off x="3833" y="657"/>
              <a:ext cx="8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/>
                <a:t>Interlagos</a:t>
              </a:r>
            </a:p>
          </p:txBody>
        </p:sp>
      </p:grpSp>
      <p:grpSp>
        <p:nvGrpSpPr>
          <p:cNvPr id="272021" name="Group 661"/>
          <p:cNvGrpSpPr>
            <a:grpSpLocks/>
          </p:cNvGrpSpPr>
          <p:nvPr/>
        </p:nvGrpSpPr>
        <p:grpSpPr bwMode="auto">
          <a:xfrm>
            <a:off x="5580063" y="3611563"/>
            <a:ext cx="2062162" cy="431800"/>
            <a:chOff x="3515" y="2251"/>
            <a:chExt cx="1299" cy="272"/>
          </a:xfrm>
        </p:grpSpPr>
        <p:grpSp>
          <p:nvGrpSpPr>
            <p:cNvPr id="272017" name="Group 657"/>
            <p:cNvGrpSpPr>
              <a:grpSpLocks noChangeAspect="1"/>
            </p:cNvGrpSpPr>
            <p:nvPr/>
          </p:nvGrpSpPr>
          <p:grpSpPr bwMode="auto">
            <a:xfrm>
              <a:off x="3515" y="2251"/>
              <a:ext cx="345" cy="272"/>
              <a:chOff x="793" y="1888"/>
              <a:chExt cx="862" cy="680"/>
            </a:xfrm>
          </p:grpSpPr>
          <p:sp>
            <p:nvSpPr>
              <p:cNvPr id="272018" name="AutoShape 658"/>
              <p:cNvSpPr>
                <a:spLocks noChangeAspect="1" noChangeArrowheads="1"/>
              </p:cNvSpPr>
              <p:nvPr/>
            </p:nvSpPr>
            <p:spPr bwMode="auto">
              <a:xfrm>
                <a:off x="793" y="1888"/>
                <a:ext cx="862" cy="6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272019" name="Picture 659" descr="intel_1s_100-whit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" y="2040"/>
                <a:ext cx="576" cy="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2020" name="Rectangle 660"/>
            <p:cNvSpPr>
              <a:spLocks noChangeArrowheads="1"/>
            </p:cNvSpPr>
            <p:nvPr/>
          </p:nvSpPr>
          <p:spPr bwMode="auto">
            <a:xfrm>
              <a:off x="3833" y="2281"/>
              <a:ext cx="9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/>
                <a:t>Sandybridge</a:t>
              </a:r>
            </a:p>
          </p:txBody>
        </p:sp>
      </p:grpSp>
      <p:grpSp>
        <p:nvGrpSpPr>
          <p:cNvPr id="272050" name="Group 690"/>
          <p:cNvGrpSpPr>
            <a:grpSpLocks/>
          </p:cNvGrpSpPr>
          <p:nvPr/>
        </p:nvGrpSpPr>
        <p:grpSpPr bwMode="auto">
          <a:xfrm>
            <a:off x="5576888" y="1484313"/>
            <a:ext cx="2882900" cy="2016125"/>
            <a:chOff x="1338" y="935"/>
            <a:chExt cx="1816" cy="1270"/>
          </a:xfrm>
        </p:grpSpPr>
        <p:sp>
          <p:nvSpPr>
            <p:cNvPr id="272051" name="Rectangle 691"/>
            <p:cNvSpPr>
              <a:spLocks noChangeArrowheads="1"/>
            </p:cNvSpPr>
            <p:nvPr/>
          </p:nvSpPr>
          <p:spPr bwMode="auto">
            <a:xfrm>
              <a:off x="1338" y="935"/>
              <a:ext cx="1815" cy="127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2052" name="Line 692"/>
            <p:cNvSpPr>
              <a:spLocks noChangeShapeType="1"/>
            </p:cNvSpPr>
            <p:nvPr/>
          </p:nvSpPr>
          <p:spPr bwMode="auto">
            <a:xfrm>
              <a:off x="1340" y="1570"/>
              <a:ext cx="18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72053" name="Group 693"/>
            <p:cNvGrpSpPr>
              <a:grpSpLocks/>
            </p:cNvGrpSpPr>
            <p:nvPr/>
          </p:nvGrpSpPr>
          <p:grpSpPr bwMode="auto">
            <a:xfrm>
              <a:off x="1383" y="980"/>
              <a:ext cx="1724" cy="545"/>
              <a:chOff x="1384" y="980"/>
              <a:chExt cx="1724" cy="545"/>
            </a:xfrm>
          </p:grpSpPr>
          <p:sp>
            <p:nvSpPr>
              <p:cNvPr id="272054" name="Rectangle 694"/>
              <p:cNvSpPr>
                <a:spLocks noChangeArrowheads="1"/>
              </p:cNvSpPr>
              <p:nvPr/>
            </p:nvSpPr>
            <p:spPr bwMode="auto">
              <a:xfrm>
                <a:off x="1384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55" name="Rectangle 695"/>
              <p:cNvSpPr>
                <a:spLocks noChangeArrowheads="1"/>
              </p:cNvSpPr>
              <p:nvPr/>
            </p:nvSpPr>
            <p:spPr bwMode="auto">
              <a:xfrm>
                <a:off x="1384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56" name="Rectangle 696"/>
              <p:cNvSpPr>
                <a:spLocks noChangeArrowheads="1"/>
              </p:cNvSpPr>
              <p:nvPr/>
            </p:nvSpPr>
            <p:spPr bwMode="auto">
              <a:xfrm>
                <a:off x="1384" y="1207"/>
                <a:ext cx="81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57" name="Rectangle 697"/>
              <p:cNvSpPr>
                <a:spLocks noChangeArrowheads="1"/>
              </p:cNvSpPr>
              <p:nvPr/>
            </p:nvSpPr>
            <p:spPr bwMode="auto">
              <a:xfrm>
                <a:off x="1611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58" name="Rectangle 698"/>
              <p:cNvSpPr>
                <a:spLocks noChangeArrowheads="1"/>
              </p:cNvSpPr>
              <p:nvPr/>
            </p:nvSpPr>
            <p:spPr bwMode="auto">
              <a:xfrm>
                <a:off x="1611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59" name="Rectangle 699"/>
              <p:cNvSpPr>
                <a:spLocks noChangeArrowheads="1"/>
              </p:cNvSpPr>
              <p:nvPr/>
            </p:nvSpPr>
            <p:spPr bwMode="auto">
              <a:xfrm>
                <a:off x="1837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60" name="Rectangle 700"/>
              <p:cNvSpPr>
                <a:spLocks noChangeArrowheads="1"/>
              </p:cNvSpPr>
              <p:nvPr/>
            </p:nvSpPr>
            <p:spPr bwMode="auto">
              <a:xfrm>
                <a:off x="1837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61" name="Rectangle 701"/>
              <p:cNvSpPr>
                <a:spLocks noChangeArrowheads="1"/>
              </p:cNvSpPr>
              <p:nvPr/>
            </p:nvSpPr>
            <p:spPr bwMode="auto">
              <a:xfrm>
                <a:off x="2064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62" name="Rectangle 702"/>
              <p:cNvSpPr>
                <a:spLocks noChangeArrowheads="1"/>
              </p:cNvSpPr>
              <p:nvPr/>
            </p:nvSpPr>
            <p:spPr bwMode="auto">
              <a:xfrm>
                <a:off x="2064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63" name="Rectangle 703"/>
              <p:cNvSpPr>
                <a:spLocks noChangeArrowheads="1"/>
              </p:cNvSpPr>
              <p:nvPr/>
            </p:nvSpPr>
            <p:spPr bwMode="auto">
              <a:xfrm>
                <a:off x="2290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64" name="Rectangle 704"/>
              <p:cNvSpPr>
                <a:spLocks noChangeArrowheads="1"/>
              </p:cNvSpPr>
              <p:nvPr/>
            </p:nvSpPr>
            <p:spPr bwMode="auto">
              <a:xfrm>
                <a:off x="2290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65" name="Rectangle 705"/>
              <p:cNvSpPr>
                <a:spLocks noChangeArrowheads="1"/>
              </p:cNvSpPr>
              <p:nvPr/>
            </p:nvSpPr>
            <p:spPr bwMode="auto">
              <a:xfrm>
                <a:off x="2517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66" name="Rectangle 706"/>
              <p:cNvSpPr>
                <a:spLocks noChangeArrowheads="1"/>
              </p:cNvSpPr>
              <p:nvPr/>
            </p:nvSpPr>
            <p:spPr bwMode="auto">
              <a:xfrm>
                <a:off x="2517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67" name="Rectangle 707"/>
              <p:cNvSpPr>
                <a:spLocks noChangeArrowheads="1"/>
              </p:cNvSpPr>
              <p:nvPr/>
            </p:nvSpPr>
            <p:spPr bwMode="auto">
              <a:xfrm>
                <a:off x="2743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68" name="Rectangle 708"/>
              <p:cNvSpPr>
                <a:spLocks noChangeArrowheads="1"/>
              </p:cNvSpPr>
              <p:nvPr/>
            </p:nvSpPr>
            <p:spPr bwMode="auto">
              <a:xfrm>
                <a:off x="2743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69" name="Rectangle 709"/>
              <p:cNvSpPr>
                <a:spLocks noChangeArrowheads="1"/>
              </p:cNvSpPr>
              <p:nvPr/>
            </p:nvSpPr>
            <p:spPr bwMode="auto">
              <a:xfrm>
                <a:off x="2970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70" name="Rectangle 710"/>
              <p:cNvSpPr>
                <a:spLocks noChangeArrowheads="1"/>
              </p:cNvSpPr>
              <p:nvPr/>
            </p:nvSpPr>
            <p:spPr bwMode="auto">
              <a:xfrm>
                <a:off x="2970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71" name="Rectangle 711"/>
              <p:cNvSpPr>
                <a:spLocks noChangeArrowheads="1"/>
              </p:cNvSpPr>
              <p:nvPr/>
            </p:nvSpPr>
            <p:spPr bwMode="auto">
              <a:xfrm>
                <a:off x="1384" y="980"/>
                <a:ext cx="1724" cy="91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 Rounded MT Bold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2072" name="Line 712"/>
              <p:cNvSpPr>
                <a:spLocks noChangeShapeType="1"/>
              </p:cNvSpPr>
              <p:nvPr/>
            </p:nvSpPr>
            <p:spPr bwMode="auto">
              <a:xfrm>
                <a:off x="1565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73" name="Line 713"/>
              <p:cNvSpPr>
                <a:spLocks noChangeShapeType="1"/>
              </p:cNvSpPr>
              <p:nvPr/>
            </p:nvSpPr>
            <p:spPr bwMode="auto">
              <a:xfrm>
                <a:off x="2019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74" name="Line 714"/>
              <p:cNvSpPr>
                <a:spLocks noChangeShapeType="1"/>
              </p:cNvSpPr>
              <p:nvPr/>
            </p:nvSpPr>
            <p:spPr bwMode="auto">
              <a:xfrm>
                <a:off x="2473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75" name="Line 715"/>
              <p:cNvSpPr>
                <a:spLocks noChangeShapeType="1"/>
              </p:cNvSpPr>
              <p:nvPr/>
            </p:nvSpPr>
            <p:spPr bwMode="auto">
              <a:xfrm>
                <a:off x="2927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76" name="Rectangle 716"/>
              <p:cNvSpPr>
                <a:spLocks noChangeArrowheads="1"/>
              </p:cNvSpPr>
              <p:nvPr/>
            </p:nvSpPr>
            <p:spPr bwMode="auto">
              <a:xfrm>
                <a:off x="2290" y="1207"/>
                <a:ext cx="81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72077" name="Group 717"/>
            <p:cNvGrpSpPr>
              <a:grpSpLocks/>
            </p:cNvGrpSpPr>
            <p:nvPr/>
          </p:nvGrpSpPr>
          <p:grpSpPr bwMode="auto">
            <a:xfrm flipV="1">
              <a:off x="1383" y="1616"/>
              <a:ext cx="1724" cy="545"/>
              <a:chOff x="1384" y="980"/>
              <a:chExt cx="1724" cy="545"/>
            </a:xfrm>
          </p:grpSpPr>
          <p:sp>
            <p:nvSpPr>
              <p:cNvPr id="272078" name="Rectangle 718"/>
              <p:cNvSpPr>
                <a:spLocks noChangeArrowheads="1"/>
              </p:cNvSpPr>
              <p:nvPr/>
            </p:nvSpPr>
            <p:spPr bwMode="auto">
              <a:xfrm>
                <a:off x="1384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79" name="Rectangle 719"/>
              <p:cNvSpPr>
                <a:spLocks noChangeArrowheads="1"/>
              </p:cNvSpPr>
              <p:nvPr/>
            </p:nvSpPr>
            <p:spPr bwMode="auto">
              <a:xfrm>
                <a:off x="1384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80" name="Rectangle 720"/>
              <p:cNvSpPr>
                <a:spLocks noChangeArrowheads="1"/>
              </p:cNvSpPr>
              <p:nvPr/>
            </p:nvSpPr>
            <p:spPr bwMode="auto">
              <a:xfrm>
                <a:off x="1384" y="1207"/>
                <a:ext cx="81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81" name="Rectangle 721"/>
              <p:cNvSpPr>
                <a:spLocks noChangeArrowheads="1"/>
              </p:cNvSpPr>
              <p:nvPr/>
            </p:nvSpPr>
            <p:spPr bwMode="auto">
              <a:xfrm>
                <a:off x="1611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82" name="Rectangle 722"/>
              <p:cNvSpPr>
                <a:spLocks noChangeArrowheads="1"/>
              </p:cNvSpPr>
              <p:nvPr/>
            </p:nvSpPr>
            <p:spPr bwMode="auto">
              <a:xfrm>
                <a:off x="1611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83" name="Rectangle 723"/>
              <p:cNvSpPr>
                <a:spLocks noChangeArrowheads="1"/>
              </p:cNvSpPr>
              <p:nvPr/>
            </p:nvSpPr>
            <p:spPr bwMode="auto">
              <a:xfrm>
                <a:off x="1837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84" name="Rectangle 724"/>
              <p:cNvSpPr>
                <a:spLocks noChangeArrowheads="1"/>
              </p:cNvSpPr>
              <p:nvPr/>
            </p:nvSpPr>
            <p:spPr bwMode="auto">
              <a:xfrm>
                <a:off x="1837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85" name="Rectangle 725"/>
              <p:cNvSpPr>
                <a:spLocks noChangeArrowheads="1"/>
              </p:cNvSpPr>
              <p:nvPr/>
            </p:nvSpPr>
            <p:spPr bwMode="auto">
              <a:xfrm>
                <a:off x="2064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86" name="Rectangle 726"/>
              <p:cNvSpPr>
                <a:spLocks noChangeArrowheads="1"/>
              </p:cNvSpPr>
              <p:nvPr/>
            </p:nvSpPr>
            <p:spPr bwMode="auto">
              <a:xfrm>
                <a:off x="2064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87" name="Rectangle 727"/>
              <p:cNvSpPr>
                <a:spLocks noChangeArrowheads="1"/>
              </p:cNvSpPr>
              <p:nvPr/>
            </p:nvSpPr>
            <p:spPr bwMode="auto">
              <a:xfrm>
                <a:off x="2290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88" name="Rectangle 728"/>
              <p:cNvSpPr>
                <a:spLocks noChangeArrowheads="1"/>
              </p:cNvSpPr>
              <p:nvPr/>
            </p:nvSpPr>
            <p:spPr bwMode="auto">
              <a:xfrm>
                <a:off x="2290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89" name="Rectangle 729"/>
              <p:cNvSpPr>
                <a:spLocks noChangeArrowheads="1"/>
              </p:cNvSpPr>
              <p:nvPr/>
            </p:nvSpPr>
            <p:spPr bwMode="auto">
              <a:xfrm>
                <a:off x="2517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90" name="Rectangle 730"/>
              <p:cNvSpPr>
                <a:spLocks noChangeArrowheads="1"/>
              </p:cNvSpPr>
              <p:nvPr/>
            </p:nvSpPr>
            <p:spPr bwMode="auto">
              <a:xfrm>
                <a:off x="2517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91" name="Rectangle 731"/>
              <p:cNvSpPr>
                <a:spLocks noChangeArrowheads="1"/>
              </p:cNvSpPr>
              <p:nvPr/>
            </p:nvSpPr>
            <p:spPr bwMode="auto">
              <a:xfrm>
                <a:off x="2743" y="1388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92" name="Rectangle 732"/>
              <p:cNvSpPr>
                <a:spLocks noChangeArrowheads="1"/>
              </p:cNvSpPr>
              <p:nvPr/>
            </p:nvSpPr>
            <p:spPr bwMode="auto">
              <a:xfrm>
                <a:off x="2743" y="1297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93" name="Rectangle 733"/>
              <p:cNvSpPr>
                <a:spLocks noChangeArrowheads="1"/>
              </p:cNvSpPr>
              <p:nvPr/>
            </p:nvSpPr>
            <p:spPr bwMode="auto">
              <a:xfrm>
                <a:off x="2970" y="1389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94" name="Rectangle 734"/>
              <p:cNvSpPr>
                <a:spLocks noChangeArrowheads="1"/>
              </p:cNvSpPr>
              <p:nvPr/>
            </p:nvSpPr>
            <p:spPr bwMode="auto">
              <a:xfrm>
                <a:off x="2970" y="1298"/>
                <a:ext cx="13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2095" name="Rectangle 735"/>
              <p:cNvSpPr>
                <a:spLocks noChangeArrowheads="1"/>
              </p:cNvSpPr>
              <p:nvPr/>
            </p:nvSpPr>
            <p:spPr bwMode="auto">
              <a:xfrm>
                <a:off x="1384" y="980"/>
                <a:ext cx="1724" cy="91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ja-JP" sz="2000">
                  <a:latin typeface="Arial Rounded MT Bold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2096" name="Line 736"/>
              <p:cNvSpPr>
                <a:spLocks noChangeShapeType="1"/>
              </p:cNvSpPr>
              <p:nvPr/>
            </p:nvSpPr>
            <p:spPr bwMode="auto">
              <a:xfrm>
                <a:off x="1565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97" name="Line 737"/>
              <p:cNvSpPr>
                <a:spLocks noChangeShapeType="1"/>
              </p:cNvSpPr>
              <p:nvPr/>
            </p:nvSpPr>
            <p:spPr bwMode="auto">
              <a:xfrm>
                <a:off x="2019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98" name="Line 738"/>
              <p:cNvSpPr>
                <a:spLocks noChangeShapeType="1"/>
              </p:cNvSpPr>
              <p:nvPr/>
            </p:nvSpPr>
            <p:spPr bwMode="auto">
              <a:xfrm>
                <a:off x="2473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099" name="Line 739"/>
              <p:cNvSpPr>
                <a:spLocks noChangeShapeType="1"/>
              </p:cNvSpPr>
              <p:nvPr/>
            </p:nvSpPr>
            <p:spPr bwMode="auto">
              <a:xfrm>
                <a:off x="2927" y="1071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72100" name="Rectangle 740"/>
              <p:cNvSpPr>
                <a:spLocks noChangeArrowheads="1"/>
              </p:cNvSpPr>
              <p:nvPr/>
            </p:nvSpPr>
            <p:spPr bwMode="auto">
              <a:xfrm>
                <a:off x="2290" y="1207"/>
                <a:ext cx="816" cy="91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95288" y="3357563"/>
            <a:ext cx="2520950" cy="1152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03" name="Oval 3"/>
          <p:cNvSpPr>
            <a:spLocks noChangeArrowheads="1"/>
          </p:cNvSpPr>
          <p:nvPr/>
        </p:nvSpPr>
        <p:spPr bwMode="auto">
          <a:xfrm>
            <a:off x="2262188" y="3914775"/>
            <a:ext cx="503237" cy="5032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04" name="Oval 4"/>
          <p:cNvSpPr>
            <a:spLocks noChangeArrowheads="1"/>
          </p:cNvSpPr>
          <p:nvPr/>
        </p:nvSpPr>
        <p:spPr bwMode="auto">
          <a:xfrm>
            <a:off x="563563" y="3457575"/>
            <a:ext cx="503237" cy="5032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132138" y="1557338"/>
            <a:ext cx="5616575" cy="360362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132138" y="1989138"/>
            <a:ext cx="5616575" cy="360362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3132138" y="2420938"/>
            <a:ext cx="5616575" cy="360362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08" name="Rectangle 8"/>
          <p:cNvSpPr>
            <a:spLocks noChangeArrowheads="1"/>
          </p:cNvSpPr>
          <p:nvPr/>
        </p:nvSpPr>
        <p:spPr bwMode="auto">
          <a:xfrm>
            <a:off x="3132138" y="3284538"/>
            <a:ext cx="5616575" cy="360362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3132138" y="1123950"/>
            <a:ext cx="5616575" cy="360363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10" name="Rectangle 10"/>
          <p:cNvSpPr>
            <a:spLocks noChangeArrowheads="1"/>
          </p:cNvSpPr>
          <p:nvPr/>
        </p:nvSpPr>
        <p:spPr bwMode="auto">
          <a:xfrm>
            <a:off x="3132138" y="4654550"/>
            <a:ext cx="5616575" cy="360363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3132138" y="5086350"/>
            <a:ext cx="5616575" cy="360363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3132138" y="5518150"/>
            <a:ext cx="5616575" cy="360363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13" name="Rectangle 13"/>
          <p:cNvSpPr>
            <a:spLocks noChangeArrowheads="1"/>
          </p:cNvSpPr>
          <p:nvPr/>
        </p:nvSpPr>
        <p:spPr bwMode="auto">
          <a:xfrm>
            <a:off x="3132138" y="6381750"/>
            <a:ext cx="5616575" cy="360363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614" name="Rectangle 14"/>
          <p:cNvSpPr>
            <a:spLocks noChangeArrowheads="1"/>
          </p:cNvSpPr>
          <p:nvPr/>
        </p:nvSpPr>
        <p:spPr bwMode="auto">
          <a:xfrm>
            <a:off x="3132138" y="4221163"/>
            <a:ext cx="5616575" cy="360362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1615" name="Object 15"/>
          <p:cNvGraphicFramePr>
            <a:graphicFrameLocks noChangeAspect="1"/>
          </p:cNvGraphicFramePr>
          <p:nvPr/>
        </p:nvGraphicFramePr>
        <p:xfrm>
          <a:off x="2987675" y="1123950"/>
          <a:ext cx="58039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38" name="数式" r:id="rId4" imgW="5803560" imgH="2527200" progId="Equation.3">
                  <p:embed/>
                </p:oleObj>
              </mc:Choice>
              <mc:Fallback>
                <p:oleObj name="数式" r:id="rId4" imgW="5803560" imgH="252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123950"/>
                        <a:ext cx="5803900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1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スーパーにする方法：連立方程式の並列計算 </a:t>
            </a:r>
          </a:p>
        </p:txBody>
      </p:sp>
      <p:graphicFrame>
        <p:nvGraphicFramePr>
          <p:cNvPr id="281617" name="Object 17"/>
          <p:cNvGraphicFramePr>
            <a:graphicFrameLocks noChangeAspect="1"/>
          </p:cNvGraphicFramePr>
          <p:nvPr/>
        </p:nvGraphicFramePr>
        <p:xfrm>
          <a:off x="2987675" y="4214813"/>
          <a:ext cx="54229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39" name="数式" r:id="rId6" imgW="5422680" imgH="2527200" progId="Equation.3">
                  <p:embed/>
                </p:oleObj>
              </mc:Choice>
              <mc:Fallback>
                <p:oleObj name="数式" r:id="rId6" imgW="5422680" imgH="252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214813"/>
                        <a:ext cx="5422900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18" name="AutoShape 18"/>
          <p:cNvSpPr>
            <a:spLocks noChangeArrowheads="1"/>
          </p:cNvSpPr>
          <p:nvPr/>
        </p:nvSpPr>
        <p:spPr bwMode="auto">
          <a:xfrm>
            <a:off x="5568950" y="3716338"/>
            <a:ext cx="485775" cy="431800"/>
          </a:xfrm>
          <a:prstGeom prst="downArrow">
            <a:avLst>
              <a:gd name="adj1" fmla="val 49676"/>
              <a:gd name="adj2" fmla="val 50366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1619" name="Object 19"/>
          <p:cNvGraphicFramePr>
            <a:graphicFrameLocks noChangeAspect="1"/>
          </p:cNvGraphicFramePr>
          <p:nvPr/>
        </p:nvGraphicFramePr>
        <p:xfrm>
          <a:off x="611188" y="3489325"/>
          <a:ext cx="2082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0" name="数式" r:id="rId8" imgW="2082600" imgH="876240" progId="Equation.3">
                  <p:embed/>
                </p:oleObj>
              </mc:Choice>
              <mc:Fallback>
                <p:oleObj name="数式" r:id="rId8" imgW="2082600" imgH="8762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89325"/>
                        <a:ext cx="2082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20" name="AutoShape 20"/>
          <p:cNvSpPr>
            <a:spLocks noChangeArrowheads="1"/>
          </p:cNvSpPr>
          <p:nvPr/>
        </p:nvSpPr>
        <p:spPr bwMode="auto">
          <a:xfrm>
            <a:off x="539750" y="2205038"/>
            <a:ext cx="1550988" cy="695325"/>
          </a:xfrm>
          <a:prstGeom prst="wedgeRoundRectCallout">
            <a:avLst>
              <a:gd name="adj1" fmla="val -34236"/>
              <a:gd name="adj2" fmla="val 126940"/>
              <a:gd name="adj3" fmla="val 16667"/>
            </a:avLst>
          </a:prstGeom>
          <a:solidFill>
            <a:srgbClr val="FF99CC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 Rounded MT Bold" pitchFamily="34" charset="0"/>
              </a:rPr>
              <a:t>1</a:t>
            </a:r>
            <a:r>
              <a:rPr lang="ja-JP" altLang="en-US" sz="2000">
                <a:latin typeface="Arial Rounded MT Bold" pitchFamily="34" charset="0"/>
              </a:rPr>
              <a:t>行目担当の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Rounded MT Bold" pitchFamily="34" charset="0"/>
              </a:rPr>
              <a:t>コアが書いて</a:t>
            </a:r>
          </a:p>
        </p:txBody>
      </p:sp>
      <p:sp>
        <p:nvSpPr>
          <p:cNvPr id="281621" name="AutoShape 21"/>
          <p:cNvSpPr>
            <a:spLocks noChangeArrowheads="1"/>
          </p:cNvSpPr>
          <p:nvPr/>
        </p:nvSpPr>
        <p:spPr bwMode="auto">
          <a:xfrm>
            <a:off x="881063" y="4797425"/>
            <a:ext cx="1530350" cy="695325"/>
          </a:xfrm>
          <a:prstGeom prst="wedgeRoundRectCallout">
            <a:avLst>
              <a:gd name="adj1" fmla="val 42944"/>
              <a:gd name="adj2" fmla="val -116440"/>
              <a:gd name="adj3" fmla="val 16667"/>
            </a:avLst>
          </a:prstGeom>
          <a:solidFill>
            <a:srgbClr val="00FFFF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i="1">
                <a:latin typeface="Arial Rounded MT Bold" pitchFamily="34" charset="0"/>
              </a:rPr>
              <a:t>i </a:t>
            </a:r>
            <a:r>
              <a:rPr lang="ja-JP" altLang="en-US" sz="2000">
                <a:latin typeface="Arial Rounded MT Bold" pitchFamily="34" charset="0"/>
              </a:rPr>
              <a:t>行目担当の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Rounded MT Bold" pitchFamily="34" charset="0"/>
              </a:rPr>
              <a:t>コアが読む</a:t>
            </a:r>
          </a:p>
        </p:txBody>
      </p:sp>
      <p:sp>
        <p:nvSpPr>
          <p:cNvPr id="281622" name="Line 22"/>
          <p:cNvSpPr>
            <a:spLocks noChangeShapeType="1"/>
          </p:cNvSpPr>
          <p:nvPr/>
        </p:nvSpPr>
        <p:spPr bwMode="auto">
          <a:xfrm>
            <a:off x="2916238" y="3933825"/>
            <a:ext cx="25923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スーパーにする方法：</a:t>
            </a:r>
            <a:r>
              <a:rPr lang="en-US" altLang="ja-JP" sz="3600"/>
              <a:t>1980~</a:t>
            </a:r>
          </a:p>
        </p:txBody>
      </p:sp>
      <p:sp>
        <p:nvSpPr>
          <p:cNvPr id="283651" name="Freeform 3"/>
          <p:cNvSpPr>
            <a:spLocks/>
          </p:cNvSpPr>
          <p:nvPr/>
        </p:nvSpPr>
        <p:spPr bwMode="auto">
          <a:xfrm>
            <a:off x="250825" y="1374775"/>
            <a:ext cx="8497888" cy="3222625"/>
          </a:xfrm>
          <a:custGeom>
            <a:avLst/>
            <a:gdLst>
              <a:gd name="T0" fmla="*/ 0 w 4077"/>
              <a:gd name="T1" fmla="*/ 2022 h 2030"/>
              <a:gd name="T2" fmla="*/ 321 w 4077"/>
              <a:gd name="T3" fmla="*/ 1735 h 2030"/>
              <a:gd name="T4" fmla="*/ 1408 w 4077"/>
              <a:gd name="T5" fmla="*/ 251 h 2030"/>
              <a:gd name="T6" fmla="*/ 1675 w 4077"/>
              <a:gd name="T7" fmla="*/ 226 h 2030"/>
              <a:gd name="T8" fmla="*/ 2000 w 4077"/>
              <a:gd name="T9" fmla="*/ 137 h 2030"/>
              <a:gd name="T10" fmla="*/ 2454 w 4077"/>
              <a:gd name="T11" fmla="*/ 113 h 2030"/>
              <a:gd name="T12" fmla="*/ 2771 w 4077"/>
              <a:gd name="T13" fmla="*/ 186 h 2030"/>
              <a:gd name="T14" fmla="*/ 3111 w 4077"/>
              <a:gd name="T15" fmla="*/ 194 h 2030"/>
              <a:gd name="T16" fmla="*/ 3371 w 4077"/>
              <a:gd name="T17" fmla="*/ 746 h 2030"/>
              <a:gd name="T18" fmla="*/ 4077 w 4077"/>
              <a:gd name="T19" fmla="*/ 2027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77" h="2030">
                <a:moveTo>
                  <a:pt x="0" y="2022"/>
                </a:moveTo>
                <a:cubicBezTo>
                  <a:pt x="54" y="1974"/>
                  <a:pt x="86" y="2030"/>
                  <a:pt x="321" y="1735"/>
                </a:cubicBezTo>
                <a:cubicBezTo>
                  <a:pt x="556" y="1440"/>
                  <a:pt x="1182" y="502"/>
                  <a:pt x="1408" y="251"/>
                </a:cubicBezTo>
                <a:cubicBezTo>
                  <a:pt x="1634" y="0"/>
                  <a:pt x="1576" y="245"/>
                  <a:pt x="1675" y="226"/>
                </a:cubicBezTo>
                <a:cubicBezTo>
                  <a:pt x="1774" y="207"/>
                  <a:pt x="1870" y="156"/>
                  <a:pt x="2000" y="137"/>
                </a:cubicBezTo>
                <a:cubicBezTo>
                  <a:pt x="2130" y="118"/>
                  <a:pt x="2326" y="105"/>
                  <a:pt x="2454" y="113"/>
                </a:cubicBezTo>
                <a:cubicBezTo>
                  <a:pt x="2582" y="121"/>
                  <a:pt x="2662" y="173"/>
                  <a:pt x="2771" y="186"/>
                </a:cubicBezTo>
                <a:cubicBezTo>
                  <a:pt x="2880" y="199"/>
                  <a:pt x="3027" y="124"/>
                  <a:pt x="3111" y="194"/>
                </a:cubicBezTo>
                <a:cubicBezTo>
                  <a:pt x="3195" y="264"/>
                  <a:pt x="3210" y="441"/>
                  <a:pt x="3371" y="746"/>
                </a:cubicBezTo>
                <a:cubicBezTo>
                  <a:pt x="3532" y="1051"/>
                  <a:pt x="3930" y="1760"/>
                  <a:pt x="4077" y="202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775575" cy="504825"/>
          </a:xfrm>
          <a:noFill/>
          <a:ln/>
        </p:spPr>
        <p:txBody>
          <a:bodyPr/>
          <a:lstStyle/>
          <a:p>
            <a:r>
              <a:rPr lang="ja-JP" altLang="en-US"/>
              <a:t>リフト数</a:t>
            </a:r>
            <a:r>
              <a:rPr lang="ja-JP" altLang="en-US">
                <a:sym typeface="Wingdings" pitchFamily="2" charset="2"/>
              </a:rPr>
              <a:t></a:t>
            </a:r>
            <a:r>
              <a:rPr lang="ja-JP" altLang="en-US"/>
              <a:t>≒</a:t>
            </a:r>
            <a:r>
              <a:rPr lang="ja-JP" altLang="en-US">
                <a:solidFill>
                  <a:srgbClr val="CC0000"/>
                </a:solidFill>
              </a:rPr>
              <a:t>超並列コンピュータ</a:t>
            </a:r>
          </a:p>
        </p:txBody>
      </p:sp>
      <p:sp>
        <p:nvSpPr>
          <p:cNvPr id="283653" name="Line 5"/>
          <p:cNvSpPr>
            <a:spLocks noChangeShapeType="1"/>
          </p:cNvSpPr>
          <p:nvPr/>
        </p:nvSpPr>
        <p:spPr bwMode="auto">
          <a:xfrm flipV="1">
            <a:off x="827088" y="1701800"/>
            <a:ext cx="2879725" cy="28813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3654" name="AutoShape 6"/>
          <p:cNvSpPr>
            <a:spLocks noChangeArrowheads="1"/>
          </p:cNvSpPr>
          <p:nvPr/>
        </p:nvSpPr>
        <p:spPr bwMode="auto">
          <a:xfrm>
            <a:off x="2914650" y="2422525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55" name="AutoShape 7"/>
          <p:cNvSpPr>
            <a:spLocks noChangeArrowheads="1"/>
          </p:cNvSpPr>
          <p:nvPr/>
        </p:nvSpPr>
        <p:spPr bwMode="auto">
          <a:xfrm>
            <a:off x="2193925" y="3143250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56" name="AutoShape 8"/>
          <p:cNvSpPr>
            <a:spLocks noChangeArrowheads="1"/>
          </p:cNvSpPr>
          <p:nvPr/>
        </p:nvSpPr>
        <p:spPr bwMode="auto">
          <a:xfrm>
            <a:off x="1473200" y="3863975"/>
            <a:ext cx="144463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57" name="AutoShape 9"/>
          <p:cNvSpPr>
            <a:spLocks noChangeArrowheads="1"/>
          </p:cNvSpPr>
          <p:nvPr/>
        </p:nvSpPr>
        <p:spPr bwMode="auto">
          <a:xfrm>
            <a:off x="752475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58" name="Line 10"/>
          <p:cNvSpPr>
            <a:spLocks noChangeShapeType="1"/>
          </p:cNvSpPr>
          <p:nvPr/>
        </p:nvSpPr>
        <p:spPr bwMode="auto">
          <a:xfrm flipH="1" flipV="1">
            <a:off x="5580063" y="1703388"/>
            <a:ext cx="2879725" cy="28813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3659" name="AutoShape 11"/>
          <p:cNvSpPr>
            <a:spLocks noChangeArrowheads="1"/>
          </p:cNvSpPr>
          <p:nvPr/>
        </p:nvSpPr>
        <p:spPr bwMode="auto">
          <a:xfrm flipH="1">
            <a:off x="6227763" y="2424113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60" name="AutoShape 12"/>
          <p:cNvSpPr>
            <a:spLocks noChangeArrowheads="1"/>
          </p:cNvSpPr>
          <p:nvPr/>
        </p:nvSpPr>
        <p:spPr bwMode="auto">
          <a:xfrm flipH="1">
            <a:off x="6948488" y="314483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61" name="AutoShape 13"/>
          <p:cNvSpPr>
            <a:spLocks noChangeArrowheads="1"/>
          </p:cNvSpPr>
          <p:nvPr/>
        </p:nvSpPr>
        <p:spPr bwMode="auto">
          <a:xfrm flipH="1">
            <a:off x="7669213" y="3865563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62" name="AutoShape 14"/>
          <p:cNvSpPr>
            <a:spLocks noChangeArrowheads="1"/>
          </p:cNvSpPr>
          <p:nvPr/>
        </p:nvSpPr>
        <p:spPr bwMode="auto">
          <a:xfrm flipH="1">
            <a:off x="8388350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83663" name="Group 15"/>
          <p:cNvGrpSpPr>
            <a:grpSpLocks/>
          </p:cNvGrpSpPr>
          <p:nvPr/>
        </p:nvGrpSpPr>
        <p:grpSpPr bwMode="auto">
          <a:xfrm>
            <a:off x="3635375" y="1701800"/>
            <a:ext cx="2017713" cy="360363"/>
            <a:chOff x="2290" y="1072"/>
            <a:chExt cx="1271" cy="227"/>
          </a:xfrm>
        </p:grpSpPr>
        <p:sp>
          <p:nvSpPr>
            <p:cNvPr id="283664" name="AutoShape 16"/>
            <p:cNvSpPr>
              <a:spLocks noChangeArrowheads="1"/>
            </p:cNvSpPr>
            <p:nvPr/>
          </p:nvSpPr>
          <p:spPr bwMode="auto">
            <a:xfrm>
              <a:off x="2290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65" name="AutoShape 17"/>
            <p:cNvSpPr>
              <a:spLocks noChangeArrowheads="1"/>
            </p:cNvSpPr>
            <p:nvPr/>
          </p:nvSpPr>
          <p:spPr bwMode="auto">
            <a:xfrm flipH="1">
              <a:off x="3470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66" name="AutoShape 18"/>
            <p:cNvSpPr>
              <a:spLocks noChangeArrowheads="1"/>
            </p:cNvSpPr>
            <p:nvPr/>
          </p:nvSpPr>
          <p:spPr bwMode="auto">
            <a:xfrm>
              <a:off x="2381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67" name="AutoShape 19"/>
            <p:cNvSpPr>
              <a:spLocks noChangeArrowheads="1"/>
            </p:cNvSpPr>
            <p:nvPr/>
          </p:nvSpPr>
          <p:spPr bwMode="auto">
            <a:xfrm>
              <a:off x="2472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68" name="AutoShape 20"/>
            <p:cNvSpPr>
              <a:spLocks noChangeArrowheads="1"/>
            </p:cNvSpPr>
            <p:nvPr/>
          </p:nvSpPr>
          <p:spPr bwMode="auto">
            <a:xfrm>
              <a:off x="2563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69" name="AutoShape 21"/>
            <p:cNvSpPr>
              <a:spLocks noChangeArrowheads="1"/>
            </p:cNvSpPr>
            <p:nvPr/>
          </p:nvSpPr>
          <p:spPr bwMode="auto">
            <a:xfrm>
              <a:off x="2654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70" name="AutoShape 22"/>
            <p:cNvSpPr>
              <a:spLocks noChangeArrowheads="1"/>
            </p:cNvSpPr>
            <p:nvPr/>
          </p:nvSpPr>
          <p:spPr bwMode="auto">
            <a:xfrm>
              <a:off x="2745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71" name="AutoShape 23"/>
            <p:cNvSpPr>
              <a:spLocks noChangeArrowheads="1"/>
            </p:cNvSpPr>
            <p:nvPr/>
          </p:nvSpPr>
          <p:spPr bwMode="auto">
            <a:xfrm>
              <a:off x="3018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72" name="AutoShape 24"/>
            <p:cNvSpPr>
              <a:spLocks noChangeArrowheads="1"/>
            </p:cNvSpPr>
            <p:nvPr/>
          </p:nvSpPr>
          <p:spPr bwMode="auto">
            <a:xfrm>
              <a:off x="3109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73" name="AutoShape 25"/>
            <p:cNvSpPr>
              <a:spLocks noChangeArrowheads="1"/>
            </p:cNvSpPr>
            <p:nvPr/>
          </p:nvSpPr>
          <p:spPr bwMode="auto">
            <a:xfrm>
              <a:off x="3200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74" name="AutoShape 26"/>
            <p:cNvSpPr>
              <a:spLocks noChangeArrowheads="1"/>
            </p:cNvSpPr>
            <p:nvPr/>
          </p:nvSpPr>
          <p:spPr bwMode="auto">
            <a:xfrm>
              <a:off x="3291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675" name="AutoShape 27"/>
            <p:cNvSpPr>
              <a:spLocks noChangeArrowheads="1"/>
            </p:cNvSpPr>
            <p:nvPr/>
          </p:nvSpPr>
          <p:spPr bwMode="auto">
            <a:xfrm>
              <a:off x="3382" y="1072"/>
              <a:ext cx="9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3676" name="AutoShape 28"/>
          <p:cNvSpPr>
            <a:spLocks noChangeArrowheads="1"/>
          </p:cNvSpPr>
          <p:nvPr/>
        </p:nvSpPr>
        <p:spPr bwMode="auto">
          <a:xfrm>
            <a:off x="1339850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77" name="AutoShape 29"/>
          <p:cNvSpPr>
            <a:spLocks noChangeArrowheads="1"/>
          </p:cNvSpPr>
          <p:nvPr/>
        </p:nvSpPr>
        <p:spPr bwMode="auto">
          <a:xfrm>
            <a:off x="1927225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78" name="AutoShape 30"/>
          <p:cNvSpPr>
            <a:spLocks noChangeArrowheads="1"/>
          </p:cNvSpPr>
          <p:nvPr/>
        </p:nvSpPr>
        <p:spPr bwMode="auto">
          <a:xfrm>
            <a:off x="2514600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79" name="AutoShape 31"/>
          <p:cNvSpPr>
            <a:spLocks noChangeArrowheads="1"/>
          </p:cNvSpPr>
          <p:nvPr/>
        </p:nvSpPr>
        <p:spPr bwMode="auto">
          <a:xfrm>
            <a:off x="3101975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80" name="AutoShape 32"/>
          <p:cNvSpPr>
            <a:spLocks noChangeArrowheads="1"/>
          </p:cNvSpPr>
          <p:nvPr/>
        </p:nvSpPr>
        <p:spPr bwMode="auto">
          <a:xfrm>
            <a:off x="3689350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81" name="AutoShape 33"/>
          <p:cNvSpPr>
            <a:spLocks noChangeArrowheads="1"/>
          </p:cNvSpPr>
          <p:nvPr/>
        </p:nvSpPr>
        <p:spPr bwMode="auto">
          <a:xfrm>
            <a:off x="5451475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82" name="AutoShape 34"/>
          <p:cNvSpPr>
            <a:spLocks noChangeArrowheads="1"/>
          </p:cNvSpPr>
          <p:nvPr/>
        </p:nvSpPr>
        <p:spPr bwMode="auto">
          <a:xfrm>
            <a:off x="6038850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83" name="AutoShape 35"/>
          <p:cNvSpPr>
            <a:spLocks noChangeArrowheads="1"/>
          </p:cNvSpPr>
          <p:nvPr/>
        </p:nvSpPr>
        <p:spPr bwMode="auto">
          <a:xfrm>
            <a:off x="6626225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84" name="AutoShape 36"/>
          <p:cNvSpPr>
            <a:spLocks noChangeArrowheads="1"/>
          </p:cNvSpPr>
          <p:nvPr/>
        </p:nvSpPr>
        <p:spPr bwMode="auto">
          <a:xfrm>
            <a:off x="7213600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85" name="AutoShape 37"/>
          <p:cNvSpPr>
            <a:spLocks noChangeArrowheads="1"/>
          </p:cNvSpPr>
          <p:nvPr/>
        </p:nvSpPr>
        <p:spPr bwMode="auto">
          <a:xfrm>
            <a:off x="7800975" y="458628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86" name="Line 38"/>
          <p:cNvSpPr>
            <a:spLocks noChangeShapeType="1"/>
          </p:cNvSpPr>
          <p:nvPr/>
        </p:nvSpPr>
        <p:spPr bwMode="auto">
          <a:xfrm flipV="1">
            <a:off x="1403350" y="1700213"/>
            <a:ext cx="2447925" cy="28813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3687" name="Line 39"/>
          <p:cNvSpPr>
            <a:spLocks noChangeShapeType="1"/>
          </p:cNvSpPr>
          <p:nvPr/>
        </p:nvSpPr>
        <p:spPr bwMode="auto">
          <a:xfrm flipV="1">
            <a:off x="1979613" y="1700213"/>
            <a:ext cx="2016125" cy="28813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3688" name="Line 40"/>
          <p:cNvSpPr>
            <a:spLocks noChangeShapeType="1"/>
          </p:cNvSpPr>
          <p:nvPr/>
        </p:nvSpPr>
        <p:spPr bwMode="auto">
          <a:xfrm flipV="1">
            <a:off x="2555875" y="1700213"/>
            <a:ext cx="1584325" cy="28813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3689" name="Line 41"/>
          <p:cNvSpPr>
            <a:spLocks noChangeShapeType="1"/>
          </p:cNvSpPr>
          <p:nvPr/>
        </p:nvSpPr>
        <p:spPr bwMode="auto">
          <a:xfrm flipV="1">
            <a:off x="3203575" y="1700213"/>
            <a:ext cx="1081088" cy="28813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3690" name="Line 42"/>
          <p:cNvSpPr>
            <a:spLocks noChangeShapeType="1"/>
          </p:cNvSpPr>
          <p:nvPr/>
        </p:nvSpPr>
        <p:spPr bwMode="auto">
          <a:xfrm flipV="1">
            <a:off x="3779838" y="1700213"/>
            <a:ext cx="649287" cy="28813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83691" name="Group 43"/>
          <p:cNvGrpSpPr>
            <a:grpSpLocks/>
          </p:cNvGrpSpPr>
          <p:nvPr/>
        </p:nvGrpSpPr>
        <p:grpSpPr bwMode="auto">
          <a:xfrm flipH="1" flipV="1">
            <a:off x="4857750" y="1700213"/>
            <a:ext cx="3602038" cy="2882900"/>
            <a:chOff x="3515" y="1071"/>
            <a:chExt cx="2269" cy="1816"/>
          </a:xfrm>
        </p:grpSpPr>
        <p:sp>
          <p:nvSpPr>
            <p:cNvPr id="283692" name="Line 44"/>
            <p:cNvSpPr>
              <a:spLocks noChangeShapeType="1"/>
            </p:cNvSpPr>
            <p:nvPr/>
          </p:nvSpPr>
          <p:spPr bwMode="auto">
            <a:xfrm flipH="1" flipV="1">
              <a:off x="3515" y="1072"/>
              <a:ext cx="1814" cy="18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693" name="Line 45"/>
            <p:cNvSpPr>
              <a:spLocks noChangeShapeType="1"/>
            </p:cNvSpPr>
            <p:nvPr/>
          </p:nvSpPr>
          <p:spPr bwMode="auto">
            <a:xfrm flipH="1" flipV="1">
              <a:off x="3878" y="1071"/>
              <a:ext cx="1542" cy="18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694" name="Line 46"/>
            <p:cNvSpPr>
              <a:spLocks noChangeShapeType="1"/>
            </p:cNvSpPr>
            <p:nvPr/>
          </p:nvSpPr>
          <p:spPr bwMode="auto">
            <a:xfrm flipH="1" flipV="1">
              <a:off x="4241" y="1071"/>
              <a:ext cx="1270" cy="18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695" name="Line 47"/>
            <p:cNvSpPr>
              <a:spLocks noChangeShapeType="1"/>
            </p:cNvSpPr>
            <p:nvPr/>
          </p:nvSpPr>
          <p:spPr bwMode="auto">
            <a:xfrm flipH="1" flipV="1">
              <a:off x="4604" y="1071"/>
              <a:ext cx="998" cy="18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696" name="Line 48"/>
            <p:cNvSpPr>
              <a:spLocks noChangeShapeType="1"/>
            </p:cNvSpPr>
            <p:nvPr/>
          </p:nvSpPr>
          <p:spPr bwMode="auto">
            <a:xfrm flipH="1" flipV="1">
              <a:off x="5012" y="1071"/>
              <a:ext cx="681" cy="18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697" name="Line 49"/>
            <p:cNvSpPr>
              <a:spLocks noChangeShapeType="1"/>
            </p:cNvSpPr>
            <p:nvPr/>
          </p:nvSpPr>
          <p:spPr bwMode="auto">
            <a:xfrm flipH="1" flipV="1">
              <a:off x="5375" y="1071"/>
              <a:ext cx="409" cy="18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83698" name="AutoShape 50"/>
          <p:cNvSpPr>
            <a:spLocks noChangeArrowheads="1"/>
          </p:cNvSpPr>
          <p:nvPr/>
        </p:nvSpPr>
        <p:spPr bwMode="auto">
          <a:xfrm>
            <a:off x="3168650" y="242411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699" name="AutoShape 51"/>
          <p:cNvSpPr>
            <a:spLocks noChangeArrowheads="1"/>
          </p:cNvSpPr>
          <p:nvPr/>
        </p:nvSpPr>
        <p:spPr bwMode="auto">
          <a:xfrm flipH="1">
            <a:off x="5972175" y="242411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00" name="AutoShape 52"/>
          <p:cNvSpPr>
            <a:spLocks noChangeArrowheads="1"/>
          </p:cNvSpPr>
          <p:nvPr/>
        </p:nvSpPr>
        <p:spPr bwMode="auto">
          <a:xfrm>
            <a:off x="3424238" y="2424113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01" name="AutoShape 53"/>
          <p:cNvSpPr>
            <a:spLocks noChangeArrowheads="1"/>
          </p:cNvSpPr>
          <p:nvPr/>
        </p:nvSpPr>
        <p:spPr bwMode="auto">
          <a:xfrm>
            <a:off x="3678238" y="2424113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02" name="AutoShape 54"/>
          <p:cNvSpPr>
            <a:spLocks noChangeArrowheads="1"/>
          </p:cNvSpPr>
          <p:nvPr/>
        </p:nvSpPr>
        <p:spPr bwMode="auto">
          <a:xfrm>
            <a:off x="3933825" y="242411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03" name="AutoShape 55"/>
          <p:cNvSpPr>
            <a:spLocks noChangeArrowheads="1"/>
          </p:cNvSpPr>
          <p:nvPr/>
        </p:nvSpPr>
        <p:spPr bwMode="auto">
          <a:xfrm>
            <a:off x="4187825" y="242411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04" name="AutoShape 56"/>
          <p:cNvSpPr>
            <a:spLocks noChangeArrowheads="1"/>
          </p:cNvSpPr>
          <p:nvPr/>
        </p:nvSpPr>
        <p:spPr bwMode="auto">
          <a:xfrm>
            <a:off x="4953000" y="242411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05" name="AutoShape 57"/>
          <p:cNvSpPr>
            <a:spLocks noChangeArrowheads="1"/>
          </p:cNvSpPr>
          <p:nvPr/>
        </p:nvSpPr>
        <p:spPr bwMode="auto">
          <a:xfrm>
            <a:off x="5207000" y="242411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06" name="AutoShape 58"/>
          <p:cNvSpPr>
            <a:spLocks noChangeArrowheads="1"/>
          </p:cNvSpPr>
          <p:nvPr/>
        </p:nvSpPr>
        <p:spPr bwMode="auto">
          <a:xfrm>
            <a:off x="5462588" y="2424113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07" name="AutoShape 59"/>
          <p:cNvSpPr>
            <a:spLocks noChangeArrowheads="1"/>
          </p:cNvSpPr>
          <p:nvPr/>
        </p:nvSpPr>
        <p:spPr bwMode="auto">
          <a:xfrm>
            <a:off x="5716588" y="2424113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08" name="AutoShape 60"/>
          <p:cNvSpPr>
            <a:spLocks noChangeArrowheads="1"/>
          </p:cNvSpPr>
          <p:nvPr/>
        </p:nvSpPr>
        <p:spPr bwMode="auto">
          <a:xfrm>
            <a:off x="2559050" y="314483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09" name="AutoShape 61"/>
          <p:cNvSpPr>
            <a:spLocks noChangeArrowheads="1"/>
          </p:cNvSpPr>
          <p:nvPr/>
        </p:nvSpPr>
        <p:spPr bwMode="auto">
          <a:xfrm flipH="1">
            <a:off x="6581775" y="314483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10" name="AutoShape 62"/>
          <p:cNvSpPr>
            <a:spLocks noChangeArrowheads="1"/>
          </p:cNvSpPr>
          <p:nvPr/>
        </p:nvSpPr>
        <p:spPr bwMode="auto">
          <a:xfrm>
            <a:off x="2924175" y="314483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11" name="AutoShape 63"/>
          <p:cNvSpPr>
            <a:spLocks noChangeArrowheads="1"/>
          </p:cNvSpPr>
          <p:nvPr/>
        </p:nvSpPr>
        <p:spPr bwMode="auto">
          <a:xfrm>
            <a:off x="3290888" y="314483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12" name="AutoShape 64"/>
          <p:cNvSpPr>
            <a:spLocks noChangeArrowheads="1"/>
          </p:cNvSpPr>
          <p:nvPr/>
        </p:nvSpPr>
        <p:spPr bwMode="auto">
          <a:xfrm>
            <a:off x="3656013" y="314483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13" name="AutoShape 65"/>
          <p:cNvSpPr>
            <a:spLocks noChangeArrowheads="1"/>
          </p:cNvSpPr>
          <p:nvPr/>
        </p:nvSpPr>
        <p:spPr bwMode="auto">
          <a:xfrm>
            <a:off x="4021138" y="314483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14" name="AutoShape 66"/>
          <p:cNvSpPr>
            <a:spLocks noChangeArrowheads="1"/>
          </p:cNvSpPr>
          <p:nvPr/>
        </p:nvSpPr>
        <p:spPr bwMode="auto">
          <a:xfrm>
            <a:off x="5119688" y="314483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15" name="AutoShape 67"/>
          <p:cNvSpPr>
            <a:spLocks noChangeArrowheads="1"/>
          </p:cNvSpPr>
          <p:nvPr/>
        </p:nvSpPr>
        <p:spPr bwMode="auto">
          <a:xfrm>
            <a:off x="5484813" y="314483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16" name="AutoShape 68"/>
          <p:cNvSpPr>
            <a:spLocks noChangeArrowheads="1"/>
          </p:cNvSpPr>
          <p:nvPr/>
        </p:nvSpPr>
        <p:spPr bwMode="auto">
          <a:xfrm>
            <a:off x="5849938" y="3144838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17" name="AutoShape 69"/>
          <p:cNvSpPr>
            <a:spLocks noChangeArrowheads="1"/>
          </p:cNvSpPr>
          <p:nvPr/>
        </p:nvSpPr>
        <p:spPr bwMode="auto">
          <a:xfrm>
            <a:off x="6216650" y="314483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18" name="AutoShape 70"/>
          <p:cNvSpPr>
            <a:spLocks noChangeArrowheads="1"/>
          </p:cNvSpPr>
          <p:nvPr/>
        </p:nvSpPr>
        <p:spPr bwMode="auto">
          <a:xfrm>
            <a:off x="1949450" y="38655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19" name="AutoShape 71"/>
          <p:cNvSpPr>
            <a:spLocks noChangeArrowheads="1"/>
          </p:cNvSpPr>
          <p:nvPr/>
        </p:nvSpPr>
        <p:spPr bwMode="auto">
          <a:xfrm flipH="1">
            <a:off x="7191375" y="38655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20" name="AutoShape 72"/>
          <p:cNvSpPr>
            <a:spLocks noChangeArrowheads="1"/>
          </p:cNvSpPr>
          <p:nvPr/>
        </p:nvSpPr>
        <p:spPr bwMode="auto">
          <a:xfrm>
            <a:off x="2425700" y="38655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21" name="AutoShape 73"/>
          <p:cNvSpPr>
            <a:spLocks noChangeArrowheads="1"/>
          </p:cNvSpPr>
          <p:nvPr/>
        </p:nvSpPr>
        <p:spPr bwMode="auto">
          <a:xfrm>
            <a:off x="2901950" y="38655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22" name="AutoShape 74"/>
          <p:cNvSpPr>
            <a:spLocks noChangeArrowheads="1"/>
          </p:cNvSpPr>
          <p:nvPr/>
        </p:nvSpPr>
        <p:spPr bwMode="auto">
          <a:xfrm>
            <a:off x="3378200" y="38655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23" name="AutoShape 75"/>
          <p:cNvSpPr>
            <a:spLocks noChangeArrowheads="1"/>
          </p:cNvSpPr>
          <p:nvPr/>
        </p:nvSpPr>
        <p:spPr bwMode="auto">
          <a:xfrm>
            <a:off x="3856038" y="3865563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24" name="AutoShape 76"/>
          <p:cNvSpPr>
            <a:spLocks noChangeArrowheads="1"/>
          </p:cNvSpPr>
          <p:nvPr/>
        </p:nvSpPr>
        <p:spPr bwMode="auto">
          <a:xfrm>
            <a:off x="5284788" y="3865563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25" name="AutoShape 77"/>
          <p:cNvSpPr>
            <a:spLocks noChangeArrowheads="1"/>
          </p:cNvSpPr>
          <p:nvPr/>
        </p:nvSpPr>
        <p:spPr bwMode="auto">
          <a:xfrm>
            <a:off x="5762625" y="38655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26" name="AutoShape 78"/>
          <p:cNvSpPr>
            <a:spLocks noChangeArrowheads="1"/>
          </p:cNvSpPr>
          <p:nvPr/>
        </p:nvSpPr>
        <p:spPr bwMode="auto">
          <a:xfrm>
            <a:off x="6238875" y="38655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3727" name="AutoShape 79"/>
          <p:cNvSpPr>
            <a:spLocks noChangeArrowheads="1"/>
          </p:cNvSpPr>
          <p:nvPr/>
        </p:nvSpPr>
        <p:spPr bwMode="auto">
          <a:xfrm>
            <a:off x="6715125" y="386556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83728" name="Group 80"/>
          <p:cNvGrpSpPr>
            <a:grpSpLocks noChangeAspect="1"/>
          </p:cNvGrpSpPr>
          <p:nvPr/>
        </p:nvGrpSpPr>
        <p:grpSpPr bwMode="auto">
          <a:xfrm>
            <a:off x="1619250" y="3500438"/>
            <a:ext cx="431800" cy="280987"/>
            <a:chOff x="612" y="2840"/>
            <a:chExt cx="908" cy="589"/>
          </a:xfrm>
        </p:grpSpPr>
        <p:sp>
          <p:nvSpPr>
            <p:cNvPr id="283729" name="Oval 81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730" name="Line 82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731" name="Line 83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732" name="Group 84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733" name="Oval 85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734" name="Line 86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35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36" name="Line 88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37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38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739" name="Line 91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740" name="Group 92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741" name="Oval 93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742" name="Line 94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43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44" name="Line 96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45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46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747" name="Group 99"/>
          <p:cNvGrpSpPr>
            <a:grpSpLocks noChangeAspect="1"/>
          </p:cNvGrpSpPr>
          <p:nvPr/>
        </p:nvGrpSpPr>
        <p:grpSpPr bwMode="auto">
          <a:xfrm>
            <a:off x="2047875" y="3500438"/>
            <a:ext cx="430213" cy="280987"/>
            <a:chOff x="612" y="2840"/>
            <a:chExt cx="908" cy="589"/>
          </a:xfrm>
        </p:grpSpPr>
        <p:sp>
          <p:nvSpPr>
            <p:cNvPr id="283748" name="Oval 100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749" name="Line 101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750" name="Line 102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751" name="Group 103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752" name="Oval 104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753" name="Line 105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54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55" name="Line 107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56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57" name="Line 109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758" name="Line 110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759" name="Group 111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760" name="Oval 112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761" name="Line 113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62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63" name="Line 115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64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65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766" name="Group 118"/>
          <p:cNvGrpSpPr>
            <a:grpSpLocks noChangeAspect="1"/>
          </p:cNvGrpSpPr>
          <p:nvPr/>
        </p:nvGrpSpPr>
        <p:grpSpPr bwMode="auto">
          <a:xfrm>
            <a:off x="2473325" y="3500438"/>
            <a:ext cx="431800" cy="280987"/>
            <a:chOff x="612" y="2840"/>
            <a:chExt cx="908" cy="589"/>
          </a:xfrm>
        </p:grpSpPr>
        <p:sp>
          <p:nvSpPr>
            <p:cNvPr id="283767" name="Oval 119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768" name="Line 120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769" name="Line 121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770" name="Group 122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771" name="Oval 123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772" name="Line 124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73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74" name="Line 126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75" name="Line 127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76" name="Line 128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777" name="Line 129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778" name="Group 130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779" name="Oval 131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780" name="Line 132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81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82" name="Line 134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83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84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785" name="Group 137"/>
          <p:cNvGrpSpPr>
            <a:grpSpLocks noChangeAspect="1"/>
          </p:cNvGrpSpPr>
          <p:nvPr/>
        </p:nvGrpSpPr>
        <p:grpSpPr bwMode="auto">
          <a:xfrm>
            <a:off x="2900363" y="3500438"/>
            <a:ext cx="431800" cy="280987"/>
            <a:chOff x="612" y="2840"/>
            <a:chExt cx="908" cy="589"/>
          </a:xfrm>
        </p:grpSpPr>
        <p:sp>
          <p:nvSpPr>
            <p:cNvPr id="283786" name="Oval 138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787" name="Line 139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788" name="Line 140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789" name="Group 141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790" name="Oval 142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791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92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93" name="Line 145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94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795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796" name="Line 148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797" name="Group 149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798" name="Oval 150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799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00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01" name="Line 153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02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03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804" name="Group 156"/>
          <p:cNvGrpSpPr>
            <a:grpSpLocks noChangeAspect="1"/>
          </p:cNvGrpSpPr>
          <p:nvPr/>
        </p:nvGrpSpPr>
        <p:grpSpPr bwMode="auto">
          <a:xfrm>
            <a:off x="3327400" y="3500438"/>
            <a:ext cx="430213" cy="280987"/>
            <a:chOff x="612" y="2840"/>
            <a:chExt cx="908" cy="589"/>
          </a:xfrm>
        </p:grpSpPr>
        <p:sp>
          <p:nvSpPr>
            <p:cNvPr id="283805" name="Oval 157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806" name="Line 158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807" name="Line 159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808" name="Group 160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809" name="Oval 161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810" name="Line 162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11" name="Line 163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12" name="Line 164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13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14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815" name="Line 167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816" name="Group 168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817" name="Oval 169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818" name="Line 170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19" name="Line 171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20" name="Line 172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21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22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823" name="Group 175"/>
          <p:cNvGrpSpPr>
            <a:grpSpLocks noChangeAspect="1"/>
          </p:cNvGrpSpPr>
          <p:nvPr/>
        </p:nvGrpSpPr>
        <p:grpSpPr bwMode="auto">
          <a:xfrm>
            <a:off x="3752850" y="3500438"/>
            <a:ext cx="431800" cy="280987"/>
            <a:chOff x="612" y="2840"/>
            <a:chExt cx="908" cy="589"/>
          </a:xfrm>
        </p:grpSpPr>
        <p:sp>
          <p:nvSpPr>
            <p:cNvPr id="283824" name="Oval 176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825" name="Line 177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826" name="Line 178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827" name="Group 179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828" name="Oval 180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829" name="Line 181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30" name="Line 182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31" name="Line 183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32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33" name="Line 185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834" name="Line 186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835" name="Group 187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836" name="Oval 188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837" name="Line 189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38" name="Line 190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39" name="Line 191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40" name="Line 192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41" name="Line 193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842" name="Group 194"/>
          <p:cNvGrpSpPr>
            <a:grpSpLocks noChangeAspect="1"/>
          </p:cNvGrpSpPr>
          <p:nvPr/>
        </p:nvGrpSpPr>
        <p:grpSpPr bwMode="auto">
          <a:xfrm>
            <a:off x="5032375" y="3500438"/>
            <a:ext cx="431800" cy="280987"/>
            <a:chOff x="612" y="2840"/>
            <a:chExt cx="908" cy="589"/>
          </a:xfrm>
        </p:grpSpPr>
        <p:sp>
          <p:nvSpPr>
            <p:cNvPr id="283843" name="Oval 195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844" name="Line 196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845" name="Line 197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846" name="Group 198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847" name="Oval 199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848" name="Line 200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49" name="Line 201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50" name="Line 202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51" name="Line 203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52" name="Line 204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853" name="Line 205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854" name="Group 206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855" name="Oval 207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856" name="Line 208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57" name="Line 209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58" name="Line 210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59" name="Line 211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60" name="Line 212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861" name="Group 213"/>
          <p:cNvGrpSpPr>
            <a:grpSpLocks noChangeAspect="1"/>
          </p:cNvGrpSpPr>
          <p:nvPr/>
        </p:nvGrpSpPr>
        <p:grpSpPr bwMode="auto">
          <a:xfrm>
            <a:off x="5459413" y="3500438"/>
            <a:ext cx="430212" cy="280987"/>
            <a:chOff x="612" y="2840"/>
            <a:chExt cx="908" cy="589"/>
          </a:xfrm>
        </p:grpSpPr>
        <p:sp>
          <p:nvSpPr>
            <p:cNvPr id="283862" name="Oval 214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863" name="Line 215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864" name="Line 216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865" name="Group 217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866" name="Oval 218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867" name="Line 219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68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69" name="Line 221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70" name="Line 222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71" name="Line 223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872" name="Line 224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873" name="Group 225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874" name="Oval 226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875" name="Line 227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76" name="Line 228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77" name="Line 229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78" name="Line 230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79" name="Line 231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880" name="Group 232"/>
          <p:cNvGrpSpPr>
            <a:grpSpLocks noChangeAspect="1"/>
          </p:cNvGrpSpPr>
          <p:nvPr/>
        </p:nvGrpSpPr>
        <p:grpSpPr bwMode="auto">
          <a:xfrm>
            <a:off x="5884863" y="3500438"/>
            <a:ext cx="431800" cy="280987"/>
            <a:chOff x="612" y="2840"/>
            <a:chExt cx="908" cy="589"/>
          </a:xfrm>
        </p:grpSpPr>
        <p:sp>
          <p:nvSpPr>
            <p:cNvPr id="283881" name="Oval 233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882" name="Line 234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883" name="Line 235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884" name="Group 236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885" name="Oval 237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886" name="Line 238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87" name="Line 239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88" name="Line 240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89" name="Line 241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90" name="Line 242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891" name="Line 243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892" name="Group 244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893" name="Oval 245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894" name="Line 246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95" name="Line 247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96" name="Line 248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97" name="Line 249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898" name="Line 250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899" name="Group 251"/>
          <p:cNvGrpSpPr>
            <a:grpSpLocks noChangeAspect="1"/>
          </p:cNvGrpSpPr>
          <p:nvPr/>
        </p:nvGrpSpPr>
        <p:grpSpPr bwMode="auto">
          <a:xfrm>
            <a:off x="6311900" y="3500438"/>
            <a:ext cx="431800" cy="280987"/>
            <a:chOff x="612" y="2840"/>
            <a:chExt cx="908" cy="589"/>
          </a:xfrm>
        </p:grpSpPr>
        <p:sp>
          <p:nvSpPr>
            <p:cNvPr id="283900" name="Oval 252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901" name="Line 253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902" name="Line 254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903" name="Group 255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904" name="Oval 256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905" name="Line 257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06" name="Line 258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07" name="Line 259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08" name="Line 260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09" name="Line 261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910" name="Line 262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911" name="Group 263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912" name="Oval 264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913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14" name="Line 266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15" name="Line 267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16" name="Line 268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17" name="Line 269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918" name="Group 270"/>
          <p:cNvGrpSpPr>
            <a:grpSpLocks noChangeAspect="1"/>
          </p:cNvGrpSpPr>
          <p:nvPr/>
        </p:nvGrpSpPr>
        <p:grpSpPr bwMode="auto">
          <a:xfrm>
            <a:off x="6738938" y="3500438"/>
            <a:ext cx="430212" cy="280987"/>
            <a:chOff x="612" y="2840"/>
            <a:chExt cx="908" cy="589"/>
          </a:xfrm>
        </p:grpSpPr>
        <p:sp>
          <p:nvSpPr>
            <p:cNvPr id="283919" name="Oval 271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920" name="Line 272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921" name="Line 273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922" name="Group 274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923" name="Oval 275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924" name="Line 276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25" name="Line 277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26" name="Line 278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27" name="Line 279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28" name="Line 280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929" name="Line 281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930" name="Group 282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931" name="Oval 283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932" name="Line 284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33" name="Line 285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34" name="Line 286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35" name="Line 287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36" name="Line 288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937" name="Group 289"/>
          <p:cNvGrpSpPr>
            <a:grpSpLocks noChangeAspect="1"/>
          </p:cNvGrpSpPr>
          <p:nvPr/>
        </p:nvGrpSpPr>
        <p:grpSpPr bwMode="auto">
          <a:xfrm>
            <a:off x="7164388" y="3500438"/>
            <a:ext cx="431800" cy="280987"/>
            <a:chOff x="612" y="2840"/>
            <a:chExt cx="908" cy="589"/>
          </a:xfrm>
        </p:grpSpPr>
        <p:sp>
          <p:nvSpPr>
            <p:cNvPr id="283938" name="Oval 290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939" name="Line 291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3940" name="Line 292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941" name="Group 293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3942" name="Oval 294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943" name="Line 295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44" name="Line 296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45" name="Line 297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46" name="Line 298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47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3948" name="Line 300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3949" name="Group 301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3950" name="Oval 302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3951" name="Line 303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52" name="Line 304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53" name="Line 305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54" name="Line 306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55" name="Line 307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3956" name="Group 308"/>
          <p:cNvGrpSpPr>
            <a:grpSpLocks/>
          </p:cNvGrpSpPr>
          <p:nvPr/>
        </p:nvGrpSpPr>
        <p:grpSpPr bwMode="auto">
          <a:xfrm>
            <a:off x="2339975" y="2881313"/>
            <a:ext cx="4608513" cy="187325"/>
            <a:chOff x="1474" y="1815"/>
            <a:chExt cx="2903" cy="118"/>
          </a:xfrm>
        </p:grpSpPr>
        <p:grpSp>
          <p:nvGrpSpPr>
            <p:cNvPr id="283957" name="Group 309"/>
            <p:cNvGrpSpPr>
              <a:grpSpLocks noChangeAspect="1"/>
            </p:cNvGrpSpPr>
            <p:nvPr/>
          </p:nvGrpSpPr>
          <p:grpSpPr bwMode="auto">
            <a:xfrm>
              <a:off x="1474" y="1815"/>
              <a:ext cx="181" cy="118"/>
              <a:chOff x="612" y="2840"/>
              <a:chExt cx="908" cy="589"/>
            </a:xfrm>
          </p:grpSpPr>
          <p:sp>
            <p:nvSpPr>
              <p:cNvPr id="283958" name="Oval 310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3959" name="Line 311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60" name="Line 312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3961" name="Group 313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3962" name="Oval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3963" name="Line 3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64" name="Line 3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65" name="Line 317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66" name="Line 3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67" name="Line 3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3968" name="Line 320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3969" name="Group 321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3970" name="Oval 322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3971" name="Line 3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72" name="Line 3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73" name="Line 325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74" name="Line 3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75" name="Line 3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3976" name="Group 328"/>
            <p:cNvGrpSpPr>
              <a:grpSpLocks noChangeAspect="1"/>
            </p:cNvGrpSpPr>
            <p:nvPr/>
          </p:nvGrpSpPr>
          <p:grpSpPr bwMode="auto">
            <a:xfrm>
              <a:off x="1683" y="1815"/>
              <a:ext cx="181" cy="118"/>
              <a:chOff x="612" y="2840"/>
              <a:chExt cx="908" cy="589"/>
            </a:xfrm>
          </p:grpSpPr>
          <p:sp>
            <p:nvSpPr>
              <p:cNvPr id="283977" name="Oval 329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3978" name="Line 330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79" name="Line 331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3980" name="Group 332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3981" name="Oval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3982" name="Line 3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83" name="Line 3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84" name="Line 336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85" name="Line 3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86" name="Line 3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3987" name="Line 339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3988" name="Group 340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3989" name="Oval 341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3990" name="Line 34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91" name="Line 3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92" name="Line 344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93" name="Line 3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3994" name="Line 3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3995" name="Group 347"/>
            <p:cNvGrpSpPr>
              <a:grpSpLocks noChangeAspect="1"/>
            </p:cNvGrpSpPr>
            <p:nvPr/>
          </p:nvGrpSpPr>
          <p:grpSpPr bwMode="auto">
            <a:xfrm>
              <a:off x="1892" y="1815"/>
              <a:ext cx="181" cy="118"/>
              <a:chOff x="612" y="2840"/>
              <a:chExt cx="908" cy="589"/>
            </a:xfrm>
          </p:grpSpPr>
          <p:sp>
            <p:nvSpPr>
              <p:cNvPr id="283996" name="Oval 348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3997" name="Line 349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3998" name="Line 350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3999" name="Group 351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000" name="Oval 352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01" name="Line 3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02" name="Line 3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03" name="Line 355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04" name="Line 3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05" name="Line 3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006" name="Line 358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007" name="Group 359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008" name="Oval 360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09" name="Line 36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10" name="Line 3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11" name="Line 363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12" name="Line 3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13" name="Line 3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014" name="Group 366"/>
            <p:cNvGrpSpPr>
              <a:grpSpLocks noChangeAspect="1"/>
            </p:cNvGrpSpPr>
            <p:nvPr/>
          </p:nvGrpSpPr>
          <p:grpSpPr bwMode="auto">
            <a:xfrm>
              <a:off x="2101" y="1815"/>
              <a:ext cx="182" cy="118"/>
              <a:chOff x="612" y="2840"/>
              <a:chExt cx="908" cy="589"/>
            </a:xfrm>
          </p:grpSpPr>
          <p:sp>
            <p:nvSpPr>
              <p:cNvPr id="284015" name="Oval 367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016" name="Line 368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017" name="Line 369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018" name="Group 370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019" name="Oval 371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20" name="Line 3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21" name="Line 3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22" name="Line 374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23" name="Line 37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24" name="Line 3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025" name="Line 377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026" name="Group 378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027" name="Oval 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28" name="Line 3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29" name="Line 3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30" name="Line 382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31" name="Line 3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32" name="Line 3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033" name="Group 385"/>
            <p:cNvGrpSpPr>
              <a:grpSpLocks noChangeAspect="1"/>
            </p:cNvGrpSpPr>
            <p:nvPr/>
          </p:nvGrpSpPr>
          <p:grpSpPr bwMode="auto">
            <a:xfrm>
              <a:off x="2311" y="1815"/>
              <a:ext cx="181" cy="118"/>
              <a:chOff x="612" y="2840"/>
              <a:chExt cx="908" cy="589"/>
            </a:xfrm>
          </p:grpSpPr>
          <p:sp>
            <p:nvSpPr>
              <p:cNvPr id="284034" name="Oval 386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035" name="Line 387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036" name="Line 388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037" name="Group 389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038" name="Oval 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39" name="Line 3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40" name="Line 3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41" name="Line 393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42" name="Line 39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43" name="Line 3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044" name="Line 396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045" name="Group 397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046" name="Oval 398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47" name="Line 3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48" name="Line 4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49" name="Line 401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50" name="Line 4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51" name="Line 4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052" name="Group 404"/>
            <p:cNvGrpSpPr>
              <a:grpSpLocks noChangeAspect="1"/>
            </p:cNvGrpSpPr>
            <p:nvPr/>
          </p:nvGrpSpPr>
          <p:grpSpPr bwMode="auto">
            <a:xfrm>
              <a:off x="2521" y="1815"/>
              <a:ext cx="181" cy="118"/>
              <a:chOff x="612" y="2840"/>
              <a:chExt cx="908" cy="589"/>
            </a:xfrm>
          </p:grpSpPr>
          <p:sp>
            <p:nvSpPr>
              <p:cNvPr id="284053" name="Oval 405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054" name="Line 406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055" name="Line 407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056" name="Group 408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057" name="Oval 409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58" name="Line 4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59" name="Line 4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60" name="Line 412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61" name="Line 4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62" name="Line 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063" name="Line 415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064" name="Group 416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065" name="Oval 417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66" name="Line 4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67" name="Line 4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68" name="Line 420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69" name="Line 4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70" name="Line 4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071" name="Group 423"/>
            <p:cNvGrpSpPr>
              <a:grpSpLocks noChangeAspect="1"/>
            </p:cNvGrpSpPr>
            <p:nvPr/>
          </p:nvGrpSpPr>
          <p:grpSpPr bwMode="auto">
            <a:xfrm>
              <a:off x="3148" y="1815"/>
              <a:ext cx="181" cy="118"/>
              <a:chOff x="612" y="2840"/>
              <a:chExt cx="908" cy="589"/>
            </a:xfrm>
          </p:grpSpPr>
          <p:sp>
            <p:nvSpPr>
              <p:cNvPr id="284072" name="Oval 424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073" name="Line 425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074" name="Line 426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075" name="Group 427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076" name="Oval 428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77" name="Line 4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78" name="Line 4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79" name="Line 431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80" name="Line 4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81" name="Line 4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082" name="Line 434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083" name="Group 435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084" name="Oval 436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85" name="Line 4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86" name="Line 4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87" name="Line 439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88" name="Line 4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89" name="Line 4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090" name="Group 442"/>
            <p:cNvGrpSpPr>
              <a:grpSpLocks noChangeAspect="1"/>
            </p:cNvGrpSpPr>
            <p:nvPr/>
          </p:nvGrpSpPr>
          <p:grpSpPr bwMode="auto">
            <a:xfrm>
              <a:off x="3358" y="1815"/>
              <a:ext cx="181" cy="118"/>
              <a:chOff x="612" y="2840"/>
              <a:chExt cx="908" cy="589"/>
            </a:xfrm>
          </p:grpSpPr>
          <p:sp>
            <p:nvSpPr>
              <p:cNvPr id="284091" name="Oval 443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092" name="Line 444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093" name="Line 445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094" name="Group 446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095" name="Oval 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096" name="Line 4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97" name="Line 4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98" name="Line 450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099" name="Line 4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00" name="Line 4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101" name="Line 453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102" name="Group 454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103" name="Oval 455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104" name="Line 4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05" name="Line 4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06" name="Line 458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07" name="Line 4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08" name="Line 4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109" name="Group 461"/>
            <p:cNvGrpSpPr>
              <a:grpSpLocks noChangeAspect="1"/>
            </p:cNvGrpSpPr>
            <p:nvPr/>
          </p:nvGrpSpPr>
          <p:grpSpPr bwMode="auto">
            <a:xfrm>
              <a:off x="3567" y="1815"/>
              <a:ext cx="182" cy="118"/>
              <a:chOff x="612" y="2840"/>
              <a:chExt cx="908" cy="589"/>
            </a:xfrm>
          </p:grpSpPr>
          <p:sp>
            <p:nvSpPr>
              <p:cNvPr id="284110" name="Oval 462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111" name="Line 463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112" name="Line 464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113" name="Group 465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114" name="Oval 466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115" name="Line 46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16" name="Line 4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17" name="Line 469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18" name="Line 4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19" name="Line 4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120" name="Line 472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121" name="Group 473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122" name="Oval 47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123" name="Line 4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24" name="Line 4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25" name="Line 477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26" name="Line 4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27" name="Line 4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128" name="Group 480"/>
            <p:cNvGrpSpPr>
              <a:grpSpLocks noChangeAspect="1"/>
            </p:cNvGrpSpPr>
            <p:nvPr/>
          </p:nvGrpSpPr>
          <p:grpSpPr bwMode="auto">
            <a:xfrm>
              <a:off x="3777" y="1815"/>
              <a:ext cx="181" cy="118"/>
              <a:chOff x="612" y="2840"/>
              <a:chExt cx="908" cy="589"/>
            </a:xfrm>
          </p:grpSpPr>
          <p:sp>
            <p:nvSpPr>
              <p:cNvPr id="284129" name="Oval 481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130" name="Line 482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131" name="Line 483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132" name="Group 484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133" name="Oval 485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134" name="Line 4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35" name="Line 4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36" name="Line 488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37" name="Line 48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38" name="Line 4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139" name="Line 491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140" name="Group 492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141" name="Oval 4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142" name="Line 4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43" name="Line 4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44" name="Line 496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45" name="Line 4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46" name="Line 4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147" name="Group 499"/>
            <p:cNvGrpSpPr>
              <a:grpSpLocks noChangeAspect="1"/>
            </p:cNvGrpSpPr>
            <p:nvPr/>
          </p:nvGrpSpPr>
          <p:grpSpPr bwMode="auto">
            <a:xfrm>
              <a:off x="3986" y="1815"/>
              <a:ext cx="181" cy="118"/>
              <a:chOff x="612" y="2840"/>
              <a:chExt cx="908" cy="589"/>
            </a:xfrm>
          </p:grpSpPr>
          <p:sp>
            <p:nvSpPr>
              <p:cNvPr id="284148" name="Oval 500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149" name="Line 501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150" name="Line 502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151" name="Group 503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152" name="Oval 5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153" name="Line 5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54" name="Line 5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55" name="Line 507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56" name="Line 5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57" name="Line 5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158" name="Line 510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159" name="Group 511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160" name="Oval 512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161" name="Line 5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62" name="Line 5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63" name="Line 515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64" name="Line 5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65" name="Line 5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166" name="Group 518"/>
            <p:cNvGrpSpPr>
              <a:grpSpLocks noChangeAspect="1"/>
            </p:cNvGrpSpPr>
            <p:nvPr/>
          </p:nvGrpSpPr>
          <p:grpSpPr bwMode="auto">
            <a:xfrm>
              <a:off x="4196" y="1815"/>
              <a:ext cx="181" cy="118"/>
              <a:chOff x="612" y="2840"/>
              <a:chExt cx="908" cy="589"/>
            </a:xfrm>
          </p:grpSpPr>
          <p:sp>
            <p:nvSpPr>
              <p:cNvPr id="284167" name="Oval 519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168" name="Line 520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169" name="Line 521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170" name="Group 522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171" name="Oval 5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172" name="Line 5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73" name="Line 5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74" name="Line 526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75" name="Line 5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76" name="Line 5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177" name="Line 529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178" name="Group 530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179" name="Oval 531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180" name="Line 5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81" name="Line 5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82" name="Line 534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83" name="Line 5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184" name="Line 5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284185" name="Group 537"/>
          <p:cNvGrpSpPr>
            <a:grpSpLocks noChangeAspect="1"/>
          </p:cNvGrpSpPr>
          <p:nvPr/>
        </p:nvGrpSpPr>
        <p:grpSpPr bwMode="auto">
          <a:xfrm>
            <a:off x="912813" y="4149725"/>
            <a:ext cx="574675" cy="374650"/>
            <a:chOff x="612" y="2840"/>
            <a:chExt cx="908" cy="589"/>
          </a:xfrm>
        </p:grpSpPr>
        <p:sp>
          <p:nvSpPr>
            <p:cNvPr id="284186" name="Oval 538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187" name="Line 539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188" name="Line 540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189" name="Group 541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190" name="Oval 542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191" name="Line 543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192" name="Line 544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193" name="Line 545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194" name="Line 546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195" name="Line 547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196" name="Line 548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197" name="Group 549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198" name="Oval 550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199" name="Line 551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00" name="Line 552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01" name="Line 553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02" name="Line 554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03" name="Line 555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204" name="Group 556"/>
          <p:cNvGrpSpPr>
            <a:grpSpLocks noChangeAspect="1"/>
          </p:cNvGrpSpPr>
          <p:nvPr/>
        </p:nvGrpSpPr>
        <p:grpSpPr bwMode="auto">
          <a:xfrm>
            <a:off x="1444625" y="4149725"/>
            <a:ext cx="574675" cy="374650"/>
            <a:chOff x="612" y="2840"/>
            <a:chExt cx="908" cy="589"/>
          </a:xfrm>
        </p:grpSpPr>
        <p:sp>
          <p:nvSpPr>
            <p:cNvPr id="284205" name="Oval 557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206" name="Line 558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207" name="Line 559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208" name="Group 560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209" name="Oval 561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210" name="Line 562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11" name="Line 563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12" name="Line 564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13" name="Line 565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14" name="Line 566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215" name="Line 567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216" name="Group 568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217" name="Oval 569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218" name="Line 570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19" name="Line 571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20" name="Line 572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21" name="Line 573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22" name="Line 574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223" name="Group 575"/>
          <p:cNvGrpSpPr>
            <a:grpSpLocks noChangeAspect="1"/>
          </p:cNvGrpSpPr>
          <p:nvPr/>
        </p:nvGrpSpPr>
        <p:grpSpPr bwMode="auto">
          <a:xfrm>
            <a:off x="1974850" y="4149725"/>
            <a:ext cx="574675" cy="374650"/>
            <a:chOff x="612" y="2840"/>
            <a:chExt cx="908" cy="589"/>
          </a:xfrm>
        </p:grpSpPr>
        <p:sp>
          <p:nvSpPr>
            <p:cNvPr id="284224" name="Oval 576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225" name="Line 577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226" name="Line 578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227" name="Group 579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228" name="Oval 580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229" name="Line 581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30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31" name="Line 583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32" name="Line 584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33" name="Line 585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234" name="Line 586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235" name="Group 587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236" name="Oval 588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237" name="Line 589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38" name="Line 590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39" name="Line 591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40" name="Line 592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41" name="Line 593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242" name="Group 594"/>
          <p:cNvGrpSpPr>
            <a:grpSpLocks noChangeAspect="1"/>
          </p:cNvGrpSpPr>
          <p:nvPr/>
        </p:nvGrpSpPr>
        <p:grpSpPr bwMode="auto">
          <a:xfrm>
            <a:off x="2505075" y="4149725"/>
            <a:ext cx="574675" cy="374650"/>
            <a:chOff x="612" y="2840"/>
            <a:chExt cx="908" cy="589"/>
          </a:xfrm>
        </p:grpSpPr>
        <p:sp>
          <p:nvSpPr>
            <p:cNvPr id="284243" name="Oval 595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244" name="Line 596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245" name="Line 597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246" name="Group 598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247" name="Oval 599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248" name="Line 600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49" name="Line 601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50" name="Line 602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51" name="Line 603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52" name="Line 604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253" name="Line 605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254" name="Group 606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255" name="Oval 607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256" name="Line 608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57" name="Line 609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58" name="Line 610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59" name="Line 611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60" name="Line 612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261" name="Group 613"/>
          <p:cNvGrpSpPr>
            <a:grpSpLocks noChangeAspect="1"/>
          </p:cNvGrpSpPr>
          <p:nvPr/>
        </p:nvGrpSpPr>
        <p:grpSpPr bwMode="auto">
          <a:xfrm>
            <a:off x="3036888" y="4149725"/>
            <a:ext cx="574675" cy="374650"/>
            <a:chOff x="612" y="2840"/>
            <a:chExt cx="908" cy="589"/>
          </a:xfrm>
        </p:grpSpPr>
        <p:sp>
          <p:nvSpPr>
            <p:cNvPr id="284262" name="Oval 614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263" name="Line 615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264" name="Line 616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265" name="Group 617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266" name="Oval 618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267" name="Line 619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68" name="Line 620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69" name="Line 621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70" name="Line 622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71" name="Line 623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272" name="Line 624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273" name="Group 625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274" name="Oval 626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275" name="Line 627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76" name="Line 628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77" name="Line 629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78" name="Line 630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79" name="Line 631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280" name="Group 632"/>
          <p:cNvGrpSpPr>
            <a:grpSpLocks noChangeAspect="1"/>
          </p:cNvGrpSpPr>
          <p:nvPr/>
        </p:nvGrpSpPr>
        <p:grpSpPr bwMode="auto">
          <a:xfrm>
            <a:off x="3567113" y="4149725"/>
            <a:ext cx="574675" cy="374650"/>
            <a:chOff x="612" y="2840"/>
            <a:chExt cx="908" cy="589"/>
          </a:xfrm>
        </p:grpSpPr>
        <p:sp>
          <p:nvSpPr>
            <p:cNvPr id="284281" name="Oval 633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282" name="Line 634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283" name="Line 635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284" name="Group 636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285" name="Oval 637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286" name="Line 638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87" name="Line 639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88" name="Line 640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89" name="Line 641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90" name="Line 642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291" name="Line 643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292" name="Group 644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293" name="Oval 645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294" name="Line 646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95" name="Line 647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96" name="Line 648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97" name="Line 649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298" name="Line 650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299" name="Group 651"/>
          <p:cNvGrpSpPr>
            <a:grpSpLocks noChangeAspect="1"/>
          </p:cNvGrpSpPr>
          <p:nvPr/>
        </p:nvGrpSpPr>
        <p:grpSpPr bwMode="auto">
          <a:xfrm>
            <a:off x="5159375" y="4149725"/>
            <a:ext cx="574675" cy="374650"/>
            <a:chOff x="612" y="2840"/>
            <a:chExt cx="908" cy="589"/>
          </a:xfrm>
        </p:grpSpPr>
        <p:sp>
          <p:nvSpPr>
            <p:cNvPr id="284300" name="Oval 652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301" name="Line 653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302" name="Line 654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03" name="Group 655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304" name="Oval 656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305" name="Line 657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06" name="Line 658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07" name="Line 659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08" name="Line 660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09" name="Line 661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310" name="Line 662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11" name="Group 663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312" name="Oval 664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313" name="Line 665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14" name="Line 666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15" name="Line 667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16" name="Line 668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17" name="Line 669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318" name="Group 670"/>
          <p:cNvGrpSpPr>
            <a:grpSpLocks noChangeAspect="1"/>
          </p:cNvGrpSpPr>
          <p:nvPr/>
        </p:nvGrpSpPr>
        <p:grpSpPr bwMode="auto">
          <a:xfrm>
            <a:off x="5689600" y="4149725"/>
            <a:ext cx="574675" cy="374650"/>
            <a:chOff x="612" y="2840"/>
            <a:chExt cx="908" cy="589"/>
          </a:xfrm>
        </p:grpSpPr>
        <p:sp>
          <p:nvSpPr>
            <p:cNvPr id="284319" name="Oval 671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320" name="Line 672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321" name="Line 673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22" name="Group 674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323" name="Oval 675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324" name="Line 676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25" name="Line 677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26" name="Line 678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27" name="Line 679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28" name="Line 680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329" name="Line 681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30" name="Group 682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331" name="Oval 683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332" name="Line 684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33" name="Line 685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34" name="Line 686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35" name="Line 687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36" name="Line 688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337" name="Group 689"/>
          <p:cNvGrpSpPr>
            <a:grpSpLocks noChangeAspect="1"/>
          </p:cNvGrpSpPr>
          <p:nvPr/>
        </p:nvGrpSpPr>
        <p:grpSpPr bwMode="auto">
          <a:xfrm>
            <a:off x="6221413" y="4149725"/>
            <a:ext cx="574675" cy="374650"/>
            <a:chOff x="612" y="2840"/>
            <a:chExt cx="908" cy="589"/>
          </a:xfrm>
        </p:grpSpPr>
        <p:sp>
          <p:nvSpPr>
            <p:cNvPr id="284338" name="Oval 690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339" name="Line 691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340" name="Line 692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41" name="Group 693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342" name="Oval 694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343" name="Line 695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44" name="Line 696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45" name="Line 697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46" name="Line 698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47" name="Line 699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348" name="Line 700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49" name="Group 701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350" name="Oval 702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351" name="Line 703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52" name="Line 704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53" name="Line 705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54" name="Line 706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55" name="Line 707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356" name="Group 708"/>
          <p:cNvGrpSpPr>
            <a:grpSpLocks noChangeAspect="1"/>
          </p:cNvGrpSpPr>
          <p:nvPr/>
        </p:nvGrpSpPr>
        <p:grpSpPr bwMode="auto">
          <a:xfrm>
            <a:off x="6751638" y="4149725"/>
            <a:ext cx="574675" cy="374650"/>
            <a:chOff x="612" y="2840"/>
            <a:chExt cx="908" cy="589"/>
          </a:xfrm>
        </p:grpSpPr>
        <p:sp>
          <p:nvSpPr>
            <p:cNvPr id="284357" name="Oval 709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358" name="Line 710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359" name="Line 711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60" name="Group 712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361" name="Oval 713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362" name="Line 714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63" name="Line 715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64" name="Line 716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65" name="Line 717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66" name="Line 718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367" name="Line 719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68" name="Group 720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369" name="Oval 721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370" name="Line 722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71" name="Line 723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72" name="Line 724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73" name="Line 725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74" name="Line 726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375" name="Group 727"/>
          <p:cNvGrpSpPr>
            <a:grpSpLocks noChangeAspect="1"/>
          </p:cNvGrpSpPr>
          <p:nvPr/>
        </p:nvGrpSpPr>
        <p:grpSpPr bwMode="auto">
          <a:xfrm>
            <a:off x="7281863" y="4149725"/>
            <a:ext cx="574675" cy="374650"/>
            <a:chOff x="612" y="2840"/>
            <a:chExt cx="908" cy="589"/>
          </a:xfrm>
        </p:grpSpPr>
        <p:sp>
          <p:nvSpPr>
            <p:cNvPr id="284376" name="Oval 728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377" name="Line 729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378" name="Line 730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79" name="Group 731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380" name="Oval 732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381" name="Line 733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82" name="Line 734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83" name="Line 735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84" name="Line 736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85" name="Line 737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386" name="Line 738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87" name="Group 739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388" name="Oval 740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389" name="Line 741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90" name="Line 742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91" name="Line 743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92" name="Line 744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393" name="Line 745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394" name="Group 746"/>
          <p:cNvGrpSpPr>
            <a:grpSpLocks noChangeAspect="1"/>
          </p:cNvGrpSpPr>
          <p:nvPr/>
        </p:nvGrpSpPr>
        <p:grpSpPr bwMode="auto">
          <a:xfrm>
            <a:off x="7812088" y="4149725"/>
            <a:ext cx="574675" cy="374650"/>
            <a:chOff x="612" y="2840"/>
            <a:chExt cx="908" cy="589"/>
          </a:xfrm>
        </p:grpSpPr>
        <p:sp>
          <p:nvSpPr>
            <p:cNvPr id="284395" name="Oval 747"/>
            <p:cNvSpPr>
              <a:spLocks noChangeAspect="1" noChangeArrowheads="1"/>
            </p:cNvSpPr>
            <p:nvPr/>
          </p:nvSpPr>
          <p:spPr bwMode="auto">
            <a:xfrm>
              <a:off x="1021" y="2840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396" name="Line 748"/>
            <p:cNvSpPr>
              <a:spLocks noChangeAspect="1" noChangeShapeType="1"/>
            </p:cNvSpPr>
            <p:nvPr/>
          </p:nvSpPr>
          <p:spPr bwMode="auto">
            <a:xfrm>
              <a:off x="1067" y="28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4397" name="Line 749"/>
            <p:cNvSpPr>
              <a:spLocks noChangeAspect="1" noChangeShapeType="1"/>
            </p:cNvSpPr>
            <p:nvPr/>
          </p:nvSpPr>
          <p:spPr bwMode="auto">
            <a:xfrm>
              <a:off x="1067" y="324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398" name="Group 750"/>
            <p:cNvGrpSpPr>
              <a:grpSpLocks noChangeAspect="1"/>
            </p:cNvGrpSpPr>
            <p:nvPr/>
          </p:nvGrpSpPr>
          <p:grpSpPr bwMode="auto">
            <a:xfrm>
              <a:off x="1112" y="2840"/>
              <a:ext cx="408" cy="589"/>
              <a:chOff x="1157" y="2840"/>
              <a:chExt cx="408" cy="589"/>
            </a:xfrm>
          </p:grpSpPr>
          <p:sp>
            <p:nvSpPr>
              <p:cNvPr id="284399" name="Oval 751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400" name="Line 752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01" name="Line 753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02" name="Line 754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03" name="Line 755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04" name="Line 756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84405" name="Line 757"/>
            <p:cNvSpPr>
              <a:spLocks noChangeAspect="1" noChangeShapeType="1"/>
            </p:cNvSpPr>
            <p:nvPr/>
          </p:nvSpPr>
          <p:spPr bwMode="auto">
            <a:xfrm>
              <a:off x="885" y="324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grpSp>
          <p:nvGrpSpPr>
            <p:cNvPr id="284406" name="Group 758"/>
            <p:cNvGrpSpPr>
              <a:grpSpLocks noChangeAspect="1"/>
            </p:cNvGrpSpPr>
            <p:nvPr/>
          </p:nvGrpSpPr>
          <p:grpSpPr bwMode="auto">
            <a:xfrm flipH="1">
              <a:off x="612" y="2840"/>
              <a:ext cx="408" cy="589"/>
              <a:chOff x="1157" y="2840"/>
              <a:chExt cx="408" cy="589"/>
            </a:xfrm>
          </p:grpSpPr>
          <p:sp>
            <p:nvSpPr>
              <p:cNvPr id="284407" name="Oval 759"/>
              <p:cNvSpPr>
                <a:spLocks noChangeAspect="1" noChangeArrowheads="1"/>
              </p:cNvSpPr>
              <p:nvPr/>
            </p:nvSpPr>
            <p:spPr bwMode="auto">
              <a:xfrm>
                <a:off x="1157" y="2840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408" name="Line 760"/>
              <p:cNvSpPr>
                <a:spLocks noChangeAspect="1" noChangeShapeType="1"/>
              </p:cNvSpPr>
              <p:nvPr/>
            </p:nvSpPr>
            <p:spPr bwMode="auto">
              <a:xfrm flipH="1">
                <a:off x="1202" y="3021"/>
                <a:ext cx="4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09" name="Line 761"/>
              <p:cNvSpPr>
                <a:spLocks noChangeAspect="1" noChangeShapeType="1"/>
              </p:cNvSpPr>
              <p:nvPr/>
            </p:nvSpPr>
            <p:spPr bwMode="auto">
              <a:xfrm flipV="1">
                <a:off x="1202" y="3157"/>
                <a:ext cx="182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10" name="Line 762"/>
              <p:cNvSpPr>
                <a:spLocks noChangeAspect="1" noChangeShapeType="1"/>
              </p:cNvSpPr>
              <p:nvPr/>
            </p:nvSpPr>
            <p:spPr bwMode="auto">
              <a:xfrm>
                <a:off x="1384" y="315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11" name="Line 763"/>
              <p:cNvSpPr>
                <a:spLocks noChangeAspect="1" noChangeShapeType="1"/>
              </p:cNvSpPr>
              <p:nvPr/>
            </p:nvSpPr>
            <p:spPr bwMode="auto">
              <a:xfrm flipV="1">
                <a:off x="1293" y="3157"/>
                <a:ext cx="27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12" name="Line 764"/>
              <p:cNvSpPr>
                <a:spLocks noChangeAspect="1" noChangeShapeType="1"/>
              </p:cNvSpPr>
              <p:nvPr/>
            </p:nvSpPr>
            <p:spPr bwMode="auto">
              <a:xfrm flipV="1">
                <a:off x="1248" y="3021"/>
                <a:ext cx="18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413" name="Group 765"/>
          <p:cNvGrpSpPr>
            <a:grpSpLocks noChangeAspect="1"/>
          </p:cNvGrpSpPr>
          <p:nvPr/>
        </p:nvGrpSpPr>
        <p:grpSpPr bwMode="auto">
          <a:xfrm>
            <a:off x="3059113" y="2205038"/>
            <a:ext cx="3189287" cy="130175"/>
            <a:chOff x="1474" y="1815"/>
            <a:chExt cx="2903" cy="118"/>
          </a:xfrm>
        </p:grpSpPr>
        <p:grpSp>
          <p:nvGrpSpPr>
            <p:cNvPr id="284414" name="Group 766"/>
            <p:cNvGrpSpPr>
              <a:grpSpLocks noChangeAspect="1"/>
            </p:cNvGrpSpPr>
            <p:nvPr/>
          </p:nvGrpSpPr>
          <p:grpSpPr bwMode="auto">
            <a:xfrm>
              <a:off x="1474" y="1815"/>
              <a:ext cx="181" cy="118"/>
              <a:chOff x="612" y="2840"/>
              <a:chExt cx="908" cy="589"/>
            </a:xfrm>
          </p:grpSpPr>
          <p:sp>
            <p:nvSpPr>
              <p:cNvPr id="284415" name="Oval 767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416" name="Line 768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17" name="Line 769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418" name="Group 770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419" name="Oval 771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420" name="Line 7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21" name="Line 7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22" name="Line 774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23" name="Line 77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24" name="Line 7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425" name="Line 777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426" name="Group 778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427" name="Oval 779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428" name="Line 7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29" name="Line 7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30" name="Line 782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31" name="Line 7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32" name="Line 7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433" name="Group 785"/>
            <p:cNvGrpSpPr>
              <a:grpSpLocks noChangeAspect="1"/>
            </p:cNvGrpSpPr>
            <p:nvPr/>
          </p:nvGrpSpPr>
          <p:grpSpPr bwMode="auto">
            <a:xfrm>
              <a:off x="1683" y="1815"/>
              <a:ext cx="181" cy="118"/>
              <a:chOff x="612" y="2840"/>
              <a:chExt cx="908" cy="589"/>
            </a:xfrm>
          </p:grpSpPr>
          <p:sp>
            <p:nvSpPr>
              <p:cNvPr id="284434" name="Oval 786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435" name="Line 787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36" name="Line 788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437" name="Group 789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438" name="Oval 790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439" name="Line 7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40" name="Line 7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41" name="Line 793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42" name="Line 79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43" name="Line 7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444" name="Line 796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445" name="Group 797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446" name="Oval 798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447" name="Line 7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48" name="Line 8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49" name="Line 801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50" name="Line 8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51" name="Line 8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452" name="Group 804"/>
            <p:cNvGrpSpPr>
              <a:grpSpLocks noChangeAspect="1"/>
            </p:cNvGrpSpPr>
            <p:nvPr/>
          </p:nvGrpSpPr>
          <p:grpSpPr bwMode="auto">
            <a:xfrm>
              <a:off x="1892" y="1815"/>
              <a:ext cx="181" cy="118"/>
              <a:chOff x="612" y="2840"/>
              <a:chExt cx="908" cy="589"/>
            </a:xfrm>
          </p:grpSpPr>
          <p:sp>
            <p:nvSpPr>
              <p:cNvPr id="284453" name="Oval 805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454" name="Line 806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55" name="Line 807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456" name="Group 808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457" name="Oval 809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458" name="Line 8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59" name="Line 8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60" name="Line 812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61" name="Line 8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62" name="Line 8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463" name="Line 815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464" name="Group 816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465" name="Oval 817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466" name="Line 8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67" name="Line 8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68" name="Line 820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69" name="Line 8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70" name="Line 8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471" name="Group 823"/>
            <p:cNvGrpSpPr>
              <a:grpSpLocks noChangeAspect="1"/>
            </p:cNvGrpSpPr>
            <p:nvPr/>
          </p:nvGrpSpPr>
          <p:grpSpPr bwMode="auto">
            <a:xfrm>
              <a:off x="2101" y="1815"/>
              <a:ext cx="182" cy="118"/>
              <a:chOff x="612" y="2840"/>
              <a:chExt cx="908" cy="589"/>
            </a:xfrm>
          </p:grpSpPr>
          <p:sp>
            <p:nvSpPr>
              <p:cNvPr id="284472" name="Oval 824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473" name="Line 825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74" name="Line 826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475" name="Group 827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476" name="Oval 828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477" name="Line 8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78" name="Line 8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79" name="Line 831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80" name="Line 8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81" name="Line 8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482" name="Line 834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483" name="Group 835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484" name="Oval 836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485" name="Line 8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86" name="Line 8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87" name="Line 839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88" name="Line 8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89" name="Line 8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490" name="Group 842"/>
            <p:cNvGrpSpPr>
              <a:grpSpLocks noChangeAspect="1"/>
            </p:cNvGrpSpPr>
            <p:nvPr/>
          </p:nvGrpSpPr>
          <p:grpSpPr bwMode="auto">
            <a:xfrm>
              <a:off x="2311" y="1815"/>
              <a:ext cx="181" cy="118"/>
              <a:chOff x="612" y="2840"/>
              <a:chExt cx="908" cy="589"/>
            </a:xfrm>
          </p:grpSpPr>
          <p:sp>
            <p:nvSpPr>
              <p:cNvPr id="284491" name="Oval 843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492" name="Line 844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493" name="Line 845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494" name="Group 846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495" name="Oval 847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496" name="Line 8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97" name="Line 8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98" name="Line 850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499" name="Line 8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00" name="Line 8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501" name="Line 853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02" name="Group 854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503" name="Oval 855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04" name="Line 8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05" name="Line 8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06" name="Line 858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07" name="Line 8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08" name="Line 8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509" name="Group 861"/>
            <p:cNvGrpSpPr>
              <a:grpSpLocks noChangeAspect="1"/>
            </p:cNvGrpSpPr>
            <p:nvPr/>
          </p:nvGrpSpPr>
          <p:grpSpPr bwMode="auto">
            <a:xfrm>
              <a:off x="2521" y="1815"/>
              <a:ext cx="181" cy="118"/>
              <a:chOff x="612" y="2840"/>
              <a:chExt cx="908" cy="589"/>
            </a:xfrm>
          </p:grpSpPr>
          <p:sp>
            <p:nvSpPr>
              <p:cNvPr id="284510" name="Oval 862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511" name="Line 863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512" name="Line 864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13" name="Group 865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514" name="Oval 866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15" name="Line 86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16" name="Line 8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17" name="Line 869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18" name="Line 8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19" name="Line 8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520" name="Line 872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21" name="Group 873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522" name="Oval 87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23" name="Line 8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24" name="Line 8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25" name="Line 877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26" name="Line 8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27" name="Line 8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528" name="Group 880"/>
            <p:cNvGrpSpPr>
              <a:grpSpLocks noChangeAspect="1"/>
            </p:cNvGrpSpPr>
            <p:nvPr/>
          </p:nvGrpSpPr>
          <p:grpSpPr bwMode="auto">
            <a:xfrm>
              <a:off x="3148" y="1815"/>
              <a:ext cx="181" cy="118"/>
              <a:chOff x="612" y="2840"/>
              <a:chExt cx="908" cy="589"/>
            </a:xfrm>
          </p:grpSpPr>
          <p:sp>
            <p:nvSpPr>
              <p:cNvPr id="284529" name="Oval 881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530" name="Line 882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531" name="Line 883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32" name="Group 884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533" name="Oval 885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34" name="Line 8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35" name="Line 8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36" name="Line 888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37" name="Line 88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38" name="Line 8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539" name="Line 891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40" name="Group 892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541" name="Oval 8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42" name="Line 8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43" name="Line 8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44" name="Line 896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45" name="Line 8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46" name="Line 8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547" name="Group 899"/>
            <p:cNvGrpSpPr>
              <a:grpSpLocks noChangeAspect="1"/>
            </p:cNvGrpSpPr>
            <p:nvPr/>
          </p:nvGrpSpPr>
          <p:grpSpPr bwMode="auto">
            <a:xfrm>
              <a:off x="3358" y="1815"/>
              <a:ext cx="181" cy="118"/>
              <a:chOff x="612" y="2840"/>
              <a:chExt cx="908" cy="589"/>
            </a:xfrm>
          </p:grpSpPr>
          <p:sp>
            <p:nvSpPr>
              <p:cNvPr id="284548" name="Oval 900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549" name="Line 901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550" name="Line 902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51" name="Group 903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552" name="Oval 9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53" name="Line 9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54" name="Line 9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55" name="Line 907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56" name="Line 9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57" name="Line 9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558" name="Line 910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59" name="Group 911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560" name="Oval 912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61" name="Line 9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62" name="Line 9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63" name="Line 915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64" name="Line 9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65" name="Line 9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566" name="Group 918"/>
            <p:cNvGrpSpPr>
              <a:grpSpLocks noChangeAspect="1"/>
            </p:cNvGrpSpPr>
            <p:nvPr/>
          </p:nvGrpSpPr>
          <p:grpSpPr bwMode="auto">
            <a:xfrm>
              <a:off x="3567" y="1815"/>
              <a:ext cx="182" cy="118"/>
              <a:chOff x="612" y="2840"/>
              <a:chExt cx="908" cy="589"/>
            </a:xfrm>
          </p:grpSpPr>
          <p:sp>
            <p:nvSpPr>
              <p:cNvPr id="284567" name="Oval 919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568" name="Line 920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569" name="Line 921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70" name="Group 922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571" name="Oval 9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72" name="Line 9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73" name="Line 9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74" name="Line 926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75" name="Line 9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76" name="Line 9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577" name="Line 929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78" name="Group 930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579" name="Oval 931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80" name="Line 9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81" name="Line 9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82" name="Line 934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83" name="Line 9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84" name="Line 9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585" name="Group 937"/>
            <p:cNvGrpSpPr>
              <a:grpSpLocks noChangeAspect="1"/>
            </p:cNvGrpSpPr>
            <p:nvPr/>
          </p:nvGrpSpPr>
          <p:grpSpPr bwMode="auto">
            <a:xfrm>
              <a:off x="3777" y="1815"/>
              <a:ext cx="181" cy="118"/>
              <a:chOff x="612" y="2840"/>
              <a:chExt cx="908" cy="589"/>
            </a:xfrm>
          </p:grpSpPr>
          <p:sp>
            <p:nvSpPr>
              <p:cNvPr id="284586" name="Oval 938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587" name="Line 939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588" name="Line 940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89" name="Group 941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590" name="Oval 942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91" name="Line 94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92" name="Line 9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93" name="Line 945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94" name="Line 9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595" name="Line 9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596" name="Line 948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597" name="Group 949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598" name="Oval 950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599" name="Line 9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00" name="Line 9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01" name="Line 953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02" name="Line 9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03" name="Line 9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604" name="Group 956"/>
            <p:cNvGrpSpPr>
              <a:grpSpLocks noChangeAspect="1"/>
            </p:cNvGrpSpPr>
            <p:nvPr/>
          </p:nvGrpSpPr>
          <p:grpSpPr bwMode="auto">
            <a:xfrm>
              <a:off x="3986" y="1815"/>
              <a:ext cx="181" cy="118"/>
              <a:chOff x="612" y="2840"/>
              <a:chExt cx="908" cy="589"/>
            </a:xfrm>
          </p:grpSpPr>
          <p:sp>
            <p:nvSpPr>
              <p:cNvPr id="284605" name="Oval 957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606" name="Line 958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07" name="Line 959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608" name="Group 960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609" name="Oval 961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610" name="Line 9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11" name="Line 9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12" name="Line 964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13" name="Line 9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14" name="Line 9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615" name="Line 967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616" name="Group 968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617" name="Oval 969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618" name="Line 9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19" name="Line 9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20" name="Line 972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21" name="Line 9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22" name="Line 9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4623" name="Group 975"/>
            <p:cNvGrpSpPr>
              <a:grpSpLocks noChangeAspect="1"/>
            </p:cNvGrpSpPr>
            <p:nvPr/>
          </p:nvGrpSpPr>
          <p:grpSpPr bwMode="auto">
            <a:xfrm>
              <a:off x="4196" y="1815"/>
              <a:ext cx="181" cy="118"/>
              <a:chOff x="612" y="2840"/>
              <a:chExt cx="908" cy="589"/>
            </a:xfrm>
          </p:grpSpPr>
          <p:sp>
            <p:nvSpPr>
              <p:cNvPr id="284624" name="Oval 976"/>
              <p:cNvSpPr>
                <a:spLocks noChangeAspect="1" noChangeArrowheads="1"/>
              </p:cNvSpPr>
              <p:nvPr/>
            </p:nvSpPr>
            <p:spPr bwMode="auto">
              <a:xfrm>
                <a:off x="1021" y="284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625" name="Line 977"/>
              <p:cNvSpPr>
                <a:spLocks noChangeAspect="1" noChangeShapeType="1"/>
              </p:cNvSpPr>
              <p:nvPr/>
            </p:nvSpPr>
            <p:spPr bwMode="auto">
              <a:xfrm>
                <a:off x="1067" y="2885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26" name="Line 978"/>
              <p:cNvSpPr>
                <a:spLocks noChangeAspect="1" noChangeShapeType="1"/>
              </p:cNvSpPr>
              <p:nvPr/>
            </p:nvSpPr>
            <p:spPr bwMode="auto">
              <a:xfrm>
                <a:off x="1067" y="3248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627" name="Group 979"/>
              <p:cNvGrpSpPr>
                <a:grpSpLocks noChangeAspect="1"/>
              </p:cNvGrpSpPr>
              <p:nvPr/>
            </p:nvGrpSpPr>
            <p:grpSpPr bwMode="auto">
              <a:xfrm>
                <a:off x="1112" y="2840"/>
                <a:ext cx="408" cy="589"/>
                <a:chOff x="1157" y="2840"/>
                <a:chExt cx="408" cy="589"/>
              </a:xfrm>
            </p:grpSpPr>
            <p:sp>
              <p:nvSpPr>
                <p:cNvPr id="284628" name="Oval 980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629" name="Line 9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30" name="Line 9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31" name="Line 983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32" name="Line 9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33" name="Line 9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  <p:sp>
            <p:nvSpPr>
              <p:cNvPr id="284634" name="Line 986"/>
              <p:cNvSpPr>
                <a:spLocks noChangeAspect="1" noChangeShapeType="1"/>
              </p:cNvSpPr>
              <p:nvPr/>
            </p:nvSpPr>
            <p:spPr bwMode="auto">
              <a:xfrm>
                <a:off x="885" y="324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284635" name="Group 987"/>
              <p:cNvGrpSpPr>
                <a:grpSpLocks noChangeAspect="1"/>
              </p:cNvGrpSpPr>
              <p:nvPr/>
            </p:nvGrpSpPr>
            <p:grpSpPr bwMode="auto">
              <a:xfrm flipH="1">
                <a:off x="612" y="2840"/>
                <a:ext cx="408" cy="589"/>
                <a:chOff x="1157" y="2840"/>
                <a:chExt cx="408" cy="589"/>
              </a:xfrm>
            </p:grpSpPr>
            <p:sp>
              <p:nvSpPr>
                <p:cNvPr id="284636" name="Oval 988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" y="2840"/>
                  <a:ext cx="182" cy="1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1000">
                      <a:latin typeface="Arial Rounded MT Bold" pitchFamily="34" charset="0"/>
                    </a:rPr>
                    <a:t>＋</a:t>
                  </a:r>
                </a:p>
              </p:txBody>
            </p:sp>
            <p:sp>
              <p:nvSpPr>
                <p:cNvPr id="284637" name="Line 98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2" y="3021"/>
                  <a:ext cx="4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38" name="Line 9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2" y="3157"/>
                  <a:ext cx="18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39" name="Line 991"/>
                <p:cNvSpPr>
                  <a:spLocks noChangeAspect="1" noChangeShapeType="1"/>
                </p:cNvSpPr>
                <p:nvPr/>
              </p:nvSpPr>
              <p:spPr bwMode="auto">
                <a:xfrm>
                  <a:off x="1384" y="3157"/>
                  <a:ext cx="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40" name="Line 9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3" y="3157"/>
                  <a:ext cx="27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284641" name="Line 9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8" y="3021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284642" name="Group 994"/>
          <p:cNvGrpSpPr>
            <a:grpSpLocks/>
          </p:cNvGrpSpPr>
          <p:nvPr/>
        </p:nvGrpSpPr>
        <p:grpSpPr bwMode="auto">
          <a:xfrm>
            <a:off x="8245475" y="4797425"/>
            <a:ext cx="863600" cy="1439863"/>
            <a:chOff x="340" y="3022"/>
            <a:chExt cx="544" cy="907"/>
          </a:xfrm>
        </p:grpSpPr>
        <p:grpSp>
          <p:nvGrpSpPr>
            <p:cNvPr id="284643" name="Group 995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4644" name="Oval 996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645" name="Line 997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46" name="Line 998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47" name="Line 999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48" name="Line 1000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49" name="Line 10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50" name="Line 1002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51" name="Line 1003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652" name="Group 1004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4653" name="Oval 1005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4654" name="Line 1006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55" name="Line 1007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56" name="Line 1008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57" name="Line 1009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58" name="Line 10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59" name="Line 1011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60" name="Line 1012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661" name="Group 1013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4662" name="Oval 1014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663" name="Line 1015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64" name="Line 1016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65" name="Line 1017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66" name="Line 1018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67" name="Line 10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68" name="Line 1020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69" name="Line 1021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670" name="Group 1022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4671" name="Oval 1023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672" name="Line 1024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73" name="Line 1025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74" name="Line 1026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75" name="Line 1027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76" name="Line 10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77" name="Line 1029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78" name="Line 1030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679" name="Group 1031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4680" name="Oval 1032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681" name="Line 1033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82" name="Line 1034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83" name="Line 1035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84" name="Line 1036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85" name="Line 10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86" name="Line 1038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87" name="Line 1039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688" name="Group 1040"/>
          <p:cNvGrpSpPr>
            <a:grpSpLocks/>
          </p:cNvGrpSpPr>
          <p:nvPr/>
        </p:nvGrpSpPr>
        <p:grpSpPr bwMode="auto">
          <a:xfrm>
            <a:off x="7654925" y="4797425"/>
            <a:ext cx="863600" cy="1439863"/>
            <a:chOff x="340" y="3022"/>
            <a:chExt cx="544" cy="907"/>
          </a:xfrm>
        </p:grpSpPr>
        <p:grpSp>
          <p:nvGrpSpPr>
            <p:cNvPr id="284689" name="Group 1041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4690" name="Oval 1042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691" name="Line 1043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92" name="Line 1044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93" name="Line 1045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94" name="Line 1046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95" name="Line 10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96" name="Line 1048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697" name="Line 1049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698" name="Group 1050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4699" name="Oval 1051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4700" name="Line 1052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01" name="Line 1053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02" name="Line 1054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03" name="Line 1055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04" name="Line 10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05" name="Line 1057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06" name="Line 1058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707" name="Group 1059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4708" name="Oval 1060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709" name="Line 1061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10" name="Line 1062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11" name="Line 1063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12" name="Line 1064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13" name="Line 10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14" name="Line 1066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15" name="Line 1067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716" name="Group 1068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4717" name="Oval 1069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718" name="Line 1070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19" name="Line 1071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20" name="Line 1072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21" name="Line 1073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22" name="Line 10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23" name="Line 1075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24" name="Line 1076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725" name="Group 1077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4726" name="Oval 1078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727" name="Line 1079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28" name="Line 1080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29" name="Line 1081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30" name="Line 1082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31" name="Line 10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32" name="Line 1084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33" name="Line 1085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734" name="Group 1086"/>
          <p:cNvGrpSpPr>
            <a:grpSpLocks/>
          </p:cNvGrpSpPr>
          <p:nvPr/>
        </p:nvGrpSpPr>
        <p:grpSpPr bwMode="auto">
          <a:xfrm>
            <a:off x="7064375" y="4797425"/>
            <a:ext cx="863600" cy="1439863"/>
            <a:chOff x="340" y="3022"/>
            <a:chExt cx="544" cy="907"/>
          </a:xfrm>
        </p:grpSpPr>
        <p:grpSp>
          <p:nvGrpSpPr>
            <p:cNvPr id="284735" name="Group 1087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4736" name="Oval 1088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737" name="Line 1089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38" name="Line 1090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39" name="Line 1091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40" name="Line 1092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41" name="Line 10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42" name="Line 1094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43" name="Line 1095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744" name="Group 1096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4745" name="Oval 1097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4746" name="Line 1098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47" name="Line 1099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48" name="Line 1100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49" name="Line 1101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50" name="Line 11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51" name="Line 1103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52" name="Line 1104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753" name="Group 1105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4754" name="Oval 1106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755" name="Line 1107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56" name="Line 1108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57" name="Line 1109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58" name="Line 1110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59" name="Line 11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60" name="Line 1112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61" name="Line 1113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762" name="Group 1114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4763" name="Oval 1115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764" name="Line 1116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65" name="Line 1117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66" name="Line 1118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67" name="Line 1119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68" name="Line 11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69" name="Line 1121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70" name="Line 1122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771" name="Group 1123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4772" name="Oval 1124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773" name="Line 1125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74" name="Line 1126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75" name="Line 1127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76" name="Line 1128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77" name="Line 11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78" name="Line 1130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79" name="Line 1131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780" name="Group 1132"/>
          <p:cNvGrpSpPr>
            <a:grpSpLocks/>
          </p:cNvGrpSpPr>
          <p:nvPr/>
        </p:nvGrpSpPr>
        <p:grpSpPr bwMode="auto">
          <a:xfrm>
            <a:off x="6473825" y="4797425"/>
            <a:ext cx="863600" cy="1439863"/>
            <a:chOff x="340" y="3022"/>
            <a:chExt cx="544" cy="907"/>
          </a:xfrm>
        </p:grpSpPr>
        <p:grpSp>
          <p:nvGrpSpPr>
            <p:cNvPr id="284781" name="Group 1133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4782" name="Oval 1134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783" name="Line 1135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84" name="Line 1136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85" name="Line 1137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86" name="Line 1138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87" name="Line 11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88" name="Line 1140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89" name="Line 1141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790" name="Group 1142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4791" name="Oval 1143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4792" name="Line 1144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93" name="Line 1145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94" name="Line 1146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95" name="Line 1147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96" name="Line 11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97" name="Line 1149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798" name="Line 1150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799" name="Group 1151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4800" name="Oval 1152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801" name="Line 1153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02" name="Line 1154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03" name="Line 1155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04" name="Line 1156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05" name="Line 11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06" name="Line 1158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07" name="Line 1159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808" name="Group 1160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4809" name="Oval 1161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810" name="Line 1162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11" name="Line 1163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12" name="Line 1164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13" name="Line 1165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14" name="Line 11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15" name="Line 1167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16" name="Line 1168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817" name="Group 1169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4818" name="Oval 1170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819" name="Line 1171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20" name="Line 1172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21" name="Line 1173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22" name="Line 1174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23" name="Line 11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24" name="Line 1176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25" name="Line 1177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826" name="Group 1178"/>
          <p:cNvGrpSpPr>
            <a:grpSpLocks/>
          </p:cNvGrpSpPr>
          <p:nvPr/>
        </p:nvGrpSpPr>
        <p:grpSpPr bwMode="auto">
          <a:xfrm>
            <a:off x="5883275" y="4797425"/>
            <a:ext cx="863600" cy="1439863"/>
            <a:chOff x="340" y="3022"/>
            <a:chExt cx="544" cy="907"/>
          </a:xfrm>
        </p:grpSpPr>
        <p:grpSp>
          <p:nvGrpSpPr>
            <p:cNvPr id="284827" name="Group 1179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4828" name="Oval 1180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829" name="Line 1181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30" name="Line 1182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31" name="Line 1183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32" name="Line 1184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33" name="Line 11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34" name="Line 1186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35" name="Line 1187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836" name="Group 1188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4837" name="Oval 1189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4838" name="Line 1190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39" name="Line 1191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40" name="Line 1192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41" name="Line 1193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42" name="Line 11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43" name="Line 1195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44" name="Line 1196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845" name="Group 1197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4846" name="Oval 1198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847" name="Line 1199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48" name="Line 1200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49" name="Line 1201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50" name="Line 1202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51" name="Line 12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52" name="Line 1204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53" name="Line 1205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854" name="Group 1206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4855" name="Oval 1207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856" name="Line 1208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57" name="Line 1209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58" name="Line 1210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59" name="Line 1211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60" name="Line 12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61" name="Line 1213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62" name="Line 1214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863" name="Group 1215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4864" name="Oval 1216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865" name="Line 1217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66" name="Line 1218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67" name="Line 1219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68" name="Line 1220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69" name="Line 12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70" name="Line 1222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71" name="Line 1223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872" name="Group 1224"/>
          <p:cNvGrpSpPr>
            <a:grpSpLocks/>
          </p:cNvGrpSpPr>
          <p:nvPr/>
        </p:nvGrpSpPr>
        <p:grpSpPr bwMode="auto">
          <a:xfrm>
            <a:off x="5291138" y="4797425"/>
            <a:ext cx="863600" cy="1439863"/>
            <a:chOff x="340" y="3022"/>
            <a:chExt cx="544" cy="907"/>
          </a:xfrm>
        </p:grpSpPr>
        <p:grpSp>
          <p:nvGrpSpPr>
            <p:cNvPr id="284873" name="Group 1225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4874" name="Oval 1226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875" name="Line 1227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76" name="Line 1228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77" name="Line 1229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78" name="Line 1230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79" name="Line 12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80" name="Line 1232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81" name="Line 1233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882" name="Group 1234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4883" name="Oval 1235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4884" name="Line 1236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85" name="Line 1237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86" name="Line 1238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87" name="Line 1239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88" name="Line 12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89" name="Line 1241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90" name="Line 1242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891" name="Group 1243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4892" name="Oval 1244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893" name="Line 1245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94" name="Line 1246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95" name="Line 1247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96" name="Line 1248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97" name="Line 124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98" name="Line 1250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899" name="Line 1251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900" name="Group 1252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4901" name="Oval 1253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902" name="Line 1254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03" name="Line 1255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04" name="Line 1256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05" name="Line 1257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06" name="Line 12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07" name="Line 1259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08" name="Line 1260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909" name="Group 1261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4910" name="Oval 1262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911" name="Line 1263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12" name="Line 1264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13" name="Line 1265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14" name="Line 1266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15" name="Line 12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16" name="Line 1268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17" name="Line 1269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918" name="Group 1270"/>
          <p:cNvGrpSpPr>
            <a:grpSpLocks/>
          </p:cNvGrpSpPr>
          <p:nvPr/>
        </p:nvGrpSpPr>
        <p:grpSpPr bwMode="auto">
          <a:xfrm flipH="1">
            <a:off x="179388" y="4797425"/>
            <a:ext cx="863600" cy="1439863"/>
            <a:chOff x="340" y="3022"/>
            <a:chExt cx="544" cy="907"/>
          </a:xfrm>
        </p:grpSpPr>
        <p:grpSp>
          <p:nvGrpSpPr>
            <p:cNvPr id="284919" name="Group 1271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4920" name="Oval 1272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921" name="Line 1273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22" name="Line 1274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23" name="Line 1275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24" name="Line 1276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25" name="Line 12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26" name="Line 1278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27" name="Line 1279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928" name="Group 1280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4929" name="Oval 1281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4930" name="Line 1282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31" name="Line 1283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32" name="Line 1284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33" name="Line 1285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34" name="Line 12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35" name="Line 1287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36" name="Line 1288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937" name="Group 1289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4938" name="Oval 1290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939" name="Line 1291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40" name="Line 1292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41" name="Line 1293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42" name="Line 1294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43" name="Line 12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44" name="Line 1296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45" name="Line 1297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946" name="Group 1298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4947" name="Oval 1299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948" name="Line 1300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49" name="Line 1301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50" name="Line 1302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51" name="Line 1303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52" name="Line 13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53" name="Line 1305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54" name="Line 1306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955" name="Group 1307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4956" name="Oval 1308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957" name="Line 1309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58" name="Line 1310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59" name="Line 1311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60" name="Line 1312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61" name="Line 13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62" name="Line 1314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63" name="Line 1315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4964" name="Group 1316"/>
          <p:cNvGrpSpPr>
            <a:grpSpLocks/>
          </p:cNvGrpSpPr>
          <p:nvPr/>
        </p:nvGrpSpPr>
        <p:grpSpPr bwMode="auto">
          <a:xfrm flipH="1">
            <a:off x="769938" y="4797425"/>
            <a:ext cx="863600" cy="1439863"/>
            <a:chOff x="340" y="3022"/>
            <a:chExt cx="544" cy="907"/>
          </a:xfrm>
        </p:grpSpPr>
        <p:grpSp>
          <p:nvGrpSpPr>
            <p:cNvPr id="284965" name="Group 1317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4966" name="Oval 1318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4967" name="Line 1319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68" name="Line 1320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69" name="Line 1321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70" name="Line 1322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71" name="Line 13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72" name="Line 1324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73" name="Line 1325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974" name="Group 1326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4975" name="Oval 1327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4976" name="Line 1328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77" name="Line 1329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78" name="Line 1330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79" name="Line 1331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80" name="Line 13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81" name="Line 1333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82" name="Line 1334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983" name="Group 1335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4984" name="Oval 1336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985" name="Line 1337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86" name="Line 1338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87" name="Line 1339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88" name="Line 1340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89" name="Line 13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90" name="Line 1342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91" name="Line 1343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4992" name="Group 1344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4993" name="Oval 1345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4994" name="Line 1346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95" name="Line 1347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96" name="Line 1348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97" name="Line 1349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98" name="Line 13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4999" name="Line 1351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00" name="Line 1352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001" name="Group 1353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5002" name="Oval 1354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003" name="Line 1355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04" name="Line 1356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05" name="Line 1357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06" name="Line 1358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07" name="Line 13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08" name="Line 1360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09" name="Line 1361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5010" name="Group 1362"/>
          <p:cNvGrpSpPr>
            <a:grpSpLocks/>
          </p:cNvGrpSpPr>
          <p:nvPr/>
        </p:nvGrpSpPr>
        <p:grpSpPr bwMode="auto">
          <a:xfrm flipH="1">
            <a:off x="1360488" y="4797425"/>
            <a:ext cx="863600" cy="1439863"/>
            <a:chOff x="340" y="3022"/>
            <a:chExt cx="544" cy="907"/>
          </a:xfrm>
        </p:grpSpPr>
        <p:grpSp>
          <p:nvGrpSpPr>
            <p:cNvPr id="285011" name="Group 1363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5012" name="Oval 1364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5013" name="Line 1365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14" name="Line 1366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15" name="Line 1367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16" name="Line 1368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17" name="Line 13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18" name="Line 1370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19" name="Line 1371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020" name="Group 1372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5021" name="Oval 1373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5022" name="Line 1374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23" name="Line 1375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24" name="Line 1376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25" name="Line 1377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26" name="Line 13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27" name="Line 1379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28" name="Line 1380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029" name="Group 1381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5030" name="Oval 1382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031" name="Line 1383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32" name="Line 1384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33" name="Line 1385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34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35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36" name="Line 1388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37" name="Line 1389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038" name="Group 1390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5039" name="Oval 1391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040" name="Line 1392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41" name="Line 1393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42" name="Line 1394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43" name="Line 1395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44" name="Line 13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45" name="Line 1397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46" name="Line 1398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047" name="Group 1399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5048" name="Oval 1400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049" name="Line 1401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50" name="Line 1402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51" name="Line 1403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52" name="Line 1404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53" name="Line 14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54" name="Line 1406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55" name="Line 1407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5056" name="Group 1408"/>
          <p:cNvGrpSpPr>
            <a:grpSpLocks/>
          </p:cNvGrpSpPr>
          <p:nvPr/>
        </p:nvGrpSpPr>
        <p:grpSpPr bwMode="auto">
          <a:xfrm flipH="1">
            <a:off x="1951038" y="4797425"/>
            <a:ext cx="863600" cy="1439863"/>
            <a:chOff x="340" y="3022"/>
            <a:chExt cx="544" cy="907"/>
          </a:xfrm>
        </p:grpSpPr>
        <p:grpSp>
          <p:nvGrpSpPr>
            <p:cNvPr id="285057" name="Group 1409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5058" name="Oval 1410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5059" name="Line 1411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60" name="Line 1412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61" name="Line 1413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62" name="Line 1414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63" name="Line 14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64" name="Line 1416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65" name="Line 1417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066" name="Group 1418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5067" name="Oval 1419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5068" name="Line 1420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69" name="Line 1421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70" name="Line 1422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71" name="Line 1423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72" name="Line 14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73" name="Line 1425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74" name="Line 1426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075" name="Group 1427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5076" name="Oval 1428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077" name="Line 1429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78" name="Line 1430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79" name="Line 1431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80" name="Line 1432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81" name="Line 14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82" name="Line 1434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83" name="Line 1435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084" name="Group 1436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5085" name="Oval 1437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086" name="Line 1438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87" name="Line 1439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88" name="Line 1440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89" name="Line 1441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90" name="Line 14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91" name="Line 1443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92" name="Line 1444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093" name="Group 1445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5094" name="Oval 1446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095" name="Line 1447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96" name="Line 1448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97" name="Line 1449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98" name="Line 1450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099" name="Line 14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00" name="Line 1452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01" name="Line 1453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5102" name="Group 1454"/>
          <p:cNvGrpSpPr>
            <a:grpSpLocks/>
          </p:cNvGrpSpPr>
          <p:nvPr/>
        </p:nvGrpSpPr>
        <p:grpSpPr bwMode="auto">
          <a:xfrm flipH="1">
            <a:off x="2541588" y="4797425"/>
            <a:ext cx="863600" cy="1439863"/>
            <a:chOff x="340" y="3022"/>
            <a:chExt cx="544" cy="907"/>
          </a:xfrm>
        </p:grpSpPr>
        <p:grpSp>
          <p:nvGrpSpPr>
            <p:cNvPr id="285103" name="Group 1455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5104" name="Oval 1456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5105" name="Line 1457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06" name="Line 1458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07" name="Line 1459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08" name="Line 1460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09" name="Line 14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10" name="Line 1462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11" name="Line 1463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112" name="Group 1464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5113" name="Oval 1465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5114" name="Line 1466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15" name="Line 1467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16" name="Line 1468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17" name="Line 1469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18" name="Line 14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19" name="Line 1471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20" name="Line 1472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121" name="Group 1473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5122" name="Oval 1474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123" name="Line 1475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24" name="Line 1476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25" name="Line 1477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26" name="Line 1478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27" name="Line 14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28" name="Line 1480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29" name="Line 1481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130" name="Group 1482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5131" name="Oval 1483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132" name="Line 1484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33" name="Line 1485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34" name="Line 1486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35" name="Line 1487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36" name="Line 14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37" name="Line 1489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38" name="Line 1490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139" name="Group 1491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5140" name="Oval 1492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141" name="Line 1493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42" name="Line 1494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43" name="Line 1495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44" name="Line 1496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45" name="Line 14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46" name="Line 1498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47" name="Line 1499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285148" name="Group 1500"/>
          <p:cNvGrpSpPr>
            <a:grpSpLocks/>
          </p:cNvGrpSpPr>
          <p:nvPr/>
        </p:nvGrpSpPr>
        <p:grpSpPr bwMode="auto">
          <a:xfrm flipH="1">
            <a:off x="3132138" y="4797425"/>
            <a:ext cx="863600" cy="1439863"/>
            <a:chOff x="340" y="3022"/>
            <a:chExt cx="544" cy="907"/>
          </a:xfrm>
        </p:grpSpPr>
        <p:grpSp>
          <p:nvGrpSpPr>
            <p:cNvPr id="285149" name="Group 1501"/>
            <p:cNvGrpSpPr>
              <a:grpSpLocks noChangeAspect="1"/>
            </p:cNvGrpSpPr>
            <p:nvPr/>
          </p:nvGrpSpPr>
          <p:grpSpPr bwMode="auto">
            <a:xfrm>
              <a:off x="431" y="3158"/>
              <a:ext cx="181" cy="361"/>
              <a:chOff x="657" y="3249"/>
              <a:chExt cx="363" cy="725"/>
            </a:xfrm>
          </p:grpSpPr>
          <p:sp>
            <p:nvSpPr>
              <p:cNvPr id="285150" name="Oval 1502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85151" name="Line 1503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52" name="Line 1504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53" name="Line 1505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54" name="Line 1506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55" name="Line 15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56" name="Line 1508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57" name="Line 1509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158" name="Group 1510"/>
            <p:cNvGrpSpPr>
              <a:grpSpLocks noChangeAspect="1"/>
            </p:cNvGrpSpPr>
            <p:nvPr/>
          </p:nvGrpSpPr>
          <p:grpSpPr bwMode="auto">
            <a:xfrm>
              <a:off x="521" y="3294"/>
              <a:ext cx="181" cy="361"/>
              <a:chOff x="657" y="3249"/>
              <a:chExt cx="363" cy="725"/>
            </a:xfrm>
          </p:grpSpPr>
          <p:sp>
            <p:nvSpPr>
              <p:cNvPr id="285159" name="Oval 1511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0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85160" name="Line 1512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61" name="Line 1513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62" name="Line 1514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63" name="Line 1515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64" name="Line 15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65" name="Line 1517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66" name="Line 1518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167" name="Group 1519"/>
            <p:cNvGrpSpPr>
              <a:grpSpLocks noChangeAspect="1"/>
            </p:cNvGrpSpPr>
            <p:nvPr/>
          </p:nvGrpSpPr>
          <p:grpSpPr bwMode="auto">
            <a:xfrm>
              <a:off x="612" y="3430"/>
              <a:ext cx="181" cy="361"/>
              <a:chOff x="657" y="3249"/>
              <a:chExt cx="363" cy="725"/>
            </a:xfrm>
          </p:grpSpPr>
          <p:sp>
            <p:nvSpPr>
              <p:cNvPr id="285168" name="Oval 1520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169" name="Line 1521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70" name="Line 1522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71" name="Line 1523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72" name="Line 1524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73" name="Line 15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74" name="Line 1526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75" name="Line 1527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176" name="Group 1528"/>
            <p:cNvGrpSpPr>
              <a:grpSpLocks noChangeAspect="1"/>
            </p:cNvGrpSpPr>
            <p:nvPr/>
          </p:nvGrpSpPr>
          <p:grpSpPr bwMode="auto">
            <a:xfrm>
              <a:off x="703" y="3568"/>
              <a:ext cx="181" cy="361"/>
              <a:chOff x="657" y="3249"/>
              <a:chExt cx="363" cy="725"/>
            </a:xfrm>
          </p:grpSpPr>
          <p:sp>
            <p:nvSpPr>
              <p:cNvPr id="285177" name="Oval 1529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178" name="Line 1530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79" name="Line 1531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80" name="Line 1532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81" name="Line 1533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82" name="Line 15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83" name="Line 1535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84" name="Line 1536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85185" name="Group 1537"/>
            <p:cNvGrpSpPr>
              <a:grpSpLocks noChangeAspect="1"/>
            </p:cNvGrpSpPr>
            <p:nvPr/>
          </p:nvGrpSpPr>
          <p:grpSpPr bwMode="auto">
            <a:xfrm>
              <a:off x="340" y="3022"/>
              <a:ext cx="181" cy="361"/>
              <a:chOff x="657" y="3249"/>
              <a:chExt cx="363" cy="725"/>
            </a:xfrm>
          </p:grpSpPr>
          <p:sp>
            <p:nvSpPr>
              <p:cNvPr id="285186" name="Oval 1538"/>
              <p:cNvSpPr>
                <a:spLocks noChangeAspect="1"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0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85187" name="Line 1539"/>
              <p:cNvSpPr>
                <a:spLocks noChangeAspect="1"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88" name="Line 1540"/>
              <p:cNvSpPr>
                <a:spLocks noChangeAspect="1"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89" name="Line 1541"/>
              <p:cNvSpPr>
                <a:spLocks noChangeAspect="1"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90" name="Line 1542"/>
              <p:cNvSpPr>
                <a:spLocks noChangeAspect="1"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91" name="Line 15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92" name="Line 1544"/>
              <p:cNvSpPr>
                <a:spLocks noChangeAspect="1"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5193" name="Line 1545"/>
              <p:cNvSpPr>
                <a:spLocks noChangeAspect="1"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285194" name="Rectangle 1546"/>
          <p:cNvSpPr>
            <a:spLocks noChangeArrowheads="1"/>
          </p:cNvSpPr>
          <p:nvPr/>
        </p:nvSpPr>
        <p:spPr bwMode="auto">
          <a:xfrm>
            <a:off x="-468313" y="1484313"/>
            <a:ext cx="439261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342900" indent="-342900">
              <a:lnSpc>
                <a:spcPct val="100000"/>
              </a:lnSpc>
              <a:buClr>
                <a:schemeClr val="folHlink"/>
              </a:buClr>
              <a:buSzPct val="60000"/>
            </a:pPr>
            <a:endParaRPr lang="en-US" altLang="ja-JP" sz="2800">
              <a:sym typeface="Wingdings" pitchFamily="2" charset="2"/>
            </a:endParaRP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</a:pPr>
            <a:r>
              <a:rPr lang="en-US" altLang="ja-JP">
                <a:sym typeface="Wingdings" pitchFamily="2" charset="2"/>
              </a:rPr>
              <a:t>    =2GHz×</a:t>
            </a:r>
            <a:r>
              <a:rPr lang="en-US" altLang="ja-JP">
                <a:solidFill>
                  <a:srgbClr val="008000"/>
                </a:solidFill>
                <a:sym typeface="Wingdings" pitchFamily="2" charset="2"/>
              </a:rPr>
              <a:t>8</a:t>
            </a:r>
            <a:r>
              <a:rPr lang="en-US" altLang="ja-JP">
                <a:sym typeface="Wingdings" pitchFamily="2" charset="2"/>
              </a:rPr>
              <a:t>×</a:t>
            </a:r>
            <a:r>
              <a:rPr lang="en-US" altLang="ja-JP">
                <a:solidFill>
                  <a:srgbClr val="996633"/>
                </a:solidFill>
                <a:sym typeface="Wingdings" pitchFamily="2" charset="2"/>
              </a:rPr>
              <a:t>8</a:t>
            </a: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  <a:buFont typeface="Wingdings" pitchFamily="2" charset="2"/>
              <a:buNone/>
            </a:pPr>
            <a:r>
              <a:rPr lang="en-US" altLang="ja-JP">
                <a:sym typeface="Wingdings" pitchFamily="2" charset="2"/>
              </a:rPr>
              <a:t>		   ×</a:t>
            </a:r>
            <a:r>
              <a:rPr lang="en-US" altLang="ja-JP">
                <a:solidFill>
                  <a:srgbClr val="0000CC"/>
                </a:solidFill>
                <a:sym typeface="Wingdings" pitchFamily="2" charset="2"/>
              </a:rPr>
              <a:t>88128</a:t>
            </a:r>
          </a:p>
        </p:txBody>
      </p:sp>
      <p:pic>
        <p:nvPicPr>
          <p:cNvPr id="285195" name="Picture 1547" descr="K-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16113"/>
            <a:ext cx="5683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196" name="Oval 1548"/>
          <p:cNvSpPr>
            <a:spLocks noChangeArrowheads="1"/>
          </p:cNvSpPr>
          <p:nvPr/>
        </p:nvSpPr>
        <p:spPr bwMode="auto">
          <a:xfrm>
            <a:off x="1104900" y="2420938"/>
            <a:ext cx="1119188" cy="431800"/>
          </a:xfrm>
          <a:prstGeom prst="ellips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5197" name="AutoShape 1549"/>
          <p:cNvSpPr>
            <a:spLocks noChangeArrowheads="1"/>
          </p:cNvSpPr>
          <p:nvPr/>
        </p:nvSpPr>
        <p:spPr bwMode="auto">
          <a:xfrm>
            <a:off x="1635125" y="1557338"/>
            <a:ext cx="992188" cy="301625"/>
          </a:xfrm>
          <a:prstGeom prst="wedgeRoundRectCallout">
            <a:avLst>
              <a:gd name="adj1" fmla="val 55384"/>
              <a:gd name="adj2" fmla="val 11210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/>
              <a:t>共有メモリ</a:t>
            </a:r>
            <a:endParaRPr lang="ja-JP" altLang="en-US" sz="1600">
              <a:solidFill>
                <a:srgbClr val="CC0000"/>
              </a:solidFill>
            </a:endParaRPr>
          </a:p>
        </p:txBody>
      </p:sp>
      <p:sp>
        <p:nvSpPr>
          <p:cNvPr id="285198" name="AutoShape 1550"/>
          <p:cNvSpPr>
            <a:spLocks noChangeArrowheads="1"/>
          </p:cNvSpPr>
          <p:nvPr/>
        </p:nvSpPr>
        <p:spPr bwMode="auto">
          <a:xfrm>
            <a:off x="173038" y="3141663"/>
            <a:ext cx="1230312" cy="366712"/>
          </a:xfrm>
          <a:prstGeom prst="wedgeRoundRectCallout">
            <a:avLst>
              <a:gd name="adj1" fmla="val 52130"/>
              <a:gd name="adj2" fmla="val -118833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CC0000"/>
                </a:solidFill>
              </a:rPr>
              <a:t>分散メモリ</a:t>
            </a:r>
          </a:p>
        </p:txBody>
      </p:sp>
      <p:grpSp>
        <p:nvGrpSpPr>
          <p:cNvPr id="285199" name="Group 1551"/>
          <p:cNvGrpSpPr>
            <a:grpSpLocks/>
          </p:cNvGrpSpPr>
          <p:nvPr/>
        </p:nvGrpSpPr>
        <p:grpSpPr bwMode="auto">
          <a:xfrm>
            <a:off x="4283075" y="5516563"/>
            <a:ext cx="719138" cy="144462"/>
            <a:chOff x="2744" y="3475"/>
            <a:chExt cx="453" cy="91"/>
          </a:xfrm>
        </p:grpSpPr>
        <p:sp>
          <p:nvSpPr>
            <p:cNvPr id="285200" name="Oval 1552"/>
            <p:cNvSpPr>
              <a:spLocks noChangeArrowheads="1"/>
            </p:cNvSpPr>
            <p:nvPr/>
          </p:nvSpPr>
          <p:spPr bwMode="auto">
            <a:xfrm>
              <a:off x="2744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201" name="Oval 1553"/>
            <p:cNvSpPr>
              <a:spLocks noChangeArrowheads="1"/>
            </p:cNvSpPr>
            <p:nvPr/>
          </p:nvSpPr>
          <p:spPr bwMode="auto">
            <a:xfrm>
              <a:off x="2925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202" name="Oval 1554"/>
            <p:cNvSpPr>
              <a:spLocks noChangeArrowheads="1"/>
            </p:cNvSpPr>
            <p:nvPr/>
          </p:nvSpPr>
          <p:spPr bwMode="auto">
            <a:xfrm>
              <a:off x="3106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85203" name="Group 1555"/>
          <p:cNvGrpSpPr>
            <a:grpSpLocks noChangeAspect="1"/>
          </p:cNvGrpSpPr>
          <p:nvPr/>
        </p:nvGrpSpPr>
        <p:grpSpPr bwMode="auto">
          <a:xfrm>
            <a:off x="4357688" y="4292600"/>
            <a:ext cx="571500" cy="114300"/>
            <a:chOff x="2744" y="3475"/>
            <a:chExt cx="453" cy="91"/>
          </a:xfrm>
        </p:grpSpPr>
        <p:sp>
          <p:nvSpPr>
            <p:cNvPr id="285204" name="Oval 1556"/>
            <p:cNvSpPr>
              <a:spLocks noChangeAspect="1" noChangeArrowheads="1"/>
            </p:cNvSpPr>
            <p:nvPr/>
          </p:nvSpPr>
          <p:spPr bwMode="auto">
            <a:xfrm>
              <a:off x="2744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205" name="Oval 1557"/>
            <p:cNvSpPr>
              <a:spLocks noChangeAspect="1" noChangeArrowheads="1"/>
            </p:cNvSpPr>
            <p:nvPr/>
          </p:nvSpPr>
          <p:spPr bwMode="auto">
            <a:xfrm>
              <a:off x="2925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206" name="Oval 1558"/>
            <p:cNvSpPr>
              <a:spLocks noChangeAspect="1" noChangeArrowheads="1"/>
            </p:cNvSpPr>
            <p:nvPr/>
          </p:nvSpPr>
          <p:spPr bwMode="auto">
            <a:xfrm>
              <a:off x="3106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85207" name="Group 1559"/>
          <p:cNvGrpSpPr>
            <a:grpSpLocks noChangeAspect="1"/>
          </p:cNvGrpSpPr>
          <p:nvPr/>
        </p:nvGrpSpPr>
        <p:grpSpPr bwMode="auto">
          <a:xfrm>
            <a:off x="4427538" y="3557588"/>
            <a:ext cx="431800" cy="87312"/>
            <a:chOff x="2744" y="3475"/>
            <a:chExt cx="453" cy="91"/>
          </a:xfrm>
        </p:grpSpPr>
        <p:sp>
          <p:nvSpPr>
            <p:cNvPr id="285208" name="Oval 1560"/>
            <p:cNvSpPr>
              <a:spLocks noChangeAspect="1" noChangeArrowheads="1"/>
            </p:cNvSpPr>
            <p:nvPr/>
          </p:nvSpPr>
          <p:spPr bwMode="auto">
            <a:xfrm>
              <a:off x="2744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209" name="Oval 1561"/>
            <p:cNvSpPr>
              <a:spLocks noChangeAspect="1" noChangeArrowheads="1"/>
            </p:cNvSpPr>
            <p:nvPr/>
          </p:nvSpPr>
          <p:spPr bwMode="auto">
            <a:xfrm>
              <a:off x="2925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210" name="Oval 1562"/>
            <p:cNvSpPr>
              <a:spLocks noChangeAspect="1" noChangeArrowheads="1"/>
            </p:cNvSpPr>
            <p:nvPr/>
          </p:nvSpPr>
          <p:spPr bwMode="auto">
            <a:xfrm>
              <a:off x="3106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85211" name="Group 1563"/>
          <p:cNvGrpSpPr>
            <a:grpSpLocks noChangeAspect="1"/>
          </p:cNvGrpSpPr>
          <p:nvPr/>
        </p:nvGrpSpPr>
        <p:grpSpPr bwMode="auto">
          <a:xfrm>
            <a:off x="4498975" y="2940050"/>
            <a:ext cx="287338" cy="57150"/>
            <a:chOff x="2744" y="3475"/>
            <a:chExt cx="453" cy="91"/>
          </a:xfrm>
        </p:grpSpPr>
        <p:sp>
          <p:nvSpPr>
            <p:cNvPr id="285212" name="Oval 1564"/>
            <p:cNvSpPr>
              <a:spLocks noChangeAspect="1" noChangeArrowheads="1"/>
            </p:cNvSpPr>
            <p:nvPr/>
          </p:nvSpPr>
          <p:spPr bwMode="auto">
            <a:xfrm>
              <a:off x="2744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213" name="Oval 1565"/>
            <p:cNvSpPr>
              <a:spLocks noChangeAspect="1" noChangeArrowheads="1"/>
            </p:cNvSpPr>
            <p:nvPr/>
          </p:nvSpPr>
          <p:spPr bwMode="auto">
            <a:xfrm>
              <a:off x="2925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214" name="Oval 1566"/>
            <p:cNvSpPr>
              <a:spLocks noChangeAspect="1" noChangeArrowheads="1"/>
            </p:cNvSpPr>
            <p:nvPr/>
          </p:nvSpPr>
          <p:spPr bwMode="auto">
            <a:xfrm>
              <a:off x="3106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85215" name="Group 1567"/>
          <p:cNvGrpSpPr>
            <a:grpSpLocks noChangeAspect="1"/>
          </p:cNvGrpSpPr>
          <p:nvPr/>
        </p:nvGrpSpPr>
        <p:grpSpPr bwMode="auto">
          <a:xfrm>
            <a:off x="4570413" y="2247900"/>
            <a:ext cx="144462" cy="28575"/>
            <a:chOff x="2744" y="3475"/>
            <a:chExt cx="453" cy="91"/>
          </a:xfrm>
        </p:grpSpPr>
        <p:sp>
          <p:nvSpPr>
            <p:cNvPr id="285216" name="Oval 1568"/>
            <p:cNvSpPr>
              <a:spLocks noChangeAspect="1" noChangeArrowheads="1"/>
            </p:cNvSpPr>
            <p:nvPr/>
          </p:nvSpPr>
          <p:spPr bwMode="auto">
            <a:xfrm>
              <a:off x="2744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217" name="Oval 1569"/>
            <p:cNvSpPr>
              <a:spLocks noChangeAspect="1" noChangeArrowheads="1"/>
            </p:cNvSpPr>
            <p:nvPr/>
          </p:nvSpPr>
          <p:spPr bwMode="auto">
            <a:xfrm>
              <a:off x="2925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218" name="Oval 1570"/>
            <p:cNvSpPr>
              <a:spLocks noChangeAspect="1" noChangeArrowheads="1"/>
            </p:cNvSpPr>
            <p:nvPr/>
          </p:nvSpPr>
          <p:spPr bwMode="auto">
            <a:xfrm>
              <a:off x="3106" y="3475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grpSp>
        <p:nvGrpSpPr>
          <p:cNvPr id="286722" name="Group 2"/>
          <p:cNvGrpSpPr>
            <a:grpSpLocks/>
          </p:cNvGrpSpPr>
          <p:nvPr/>
        </p:nvGrpSpPr>
        <p:grpSpPr bwMode="auto">
          <a:xfrm>
            <a:off x="827088" y="908050"/>
            <a:ext cx="3313112" cy="2428875"/>
            <a:chOff x="158" y="572"/>
            <a:chExt cx="2087" cy="1530"/>
          </a:xfrm>
        </p:grpSpPr>
        <p:pic>
          <p:nvPicPr>
            <p:cNvPr id="286723" name="Picture 3" descr="cabine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8" t="29196" r="37540" b="15552"/>
            <a:stretch>
              <a:fillRect/>
            </a:stretch>
          </p:blipFill>
          <p:spPr bwMode="auto">
            <a:xfrm>
              <a:off x="205" y="572"/>
              <a:ext cx="2040" cy="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24" name="Rectangle 4"/>
            <p:cNvSpPr>
              <a:spLocks noChangeArrowheads="1"/>
            </p:cNvSpPr>
            <p:nvPr/>
          </p:nvSpPr>
          <p:spPr bwMode="auto">
            <a:xfrm>
              <a:off x="158" y="1796"/>
              <a:ext cx="59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2484438" y="11604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3390900" y="1260475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4</a:t>
            </a:r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スーパーにする方法：      の全体像</a:t>
            </a:r>
          </a:p>
        </p:txBody>
      </p:sp>
      <p:pic>
        <p:nvPicPr>
          <p:cNvPr id="286728" name="Picture 8" descr="K-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60350"/>
            <a:ext cx="712788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4284663" y="1533525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4×12</a:t>
            </a:r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4279900" y="3189288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4×12</a:t>
            </a:r>
          </a:p>
        </p:txBody>
      </p:sp>
      <p:pic>
        <p:nvPicPr>
          <p:cNvPr id="286731" name="Picture 11" descr="cabi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6" t="19734" r="3137" b="15552"/>
          <a:stretch>
            <a:fillRect/>
          </a:stretch>
        </p:blipFill>
        <p:spPr bwMode="auto">
          <a:xfrm>
            <a:off x="5078413" y="1052513"/>
            <a:ext cx="1654175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2" name="AutoShape 12"/>
          <p:cNvSpPr>
            <a:spLocks/>
          </p:cNvSpPr>
          <p:nvPr/>
        </p:nvSpPr>
        <p:spPr bwMode="auto">
          <a:xfrm>
            <a:off x="5003800" y="1341438"/>
            <a:ext cx="144463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33" name="AutoShape 13"/>
          <p:cNvSpPr>
            <a:spLocks/>
          </p:cNvSpPr>
          <p:nvPr/>
        </p:nvSpPr>
        <p:spPr bwMode="auto">
          <a:xfrm>
            <a:off x="5003800" y="2997200"/>
            <a:ext cx="144463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34" name="AutoShape 14"/>
          <p:cNvSpPr>
            <a:spLocks/>
          </p:cNvSpPr>
          <p:nvPr/>
        </p:nvSpPr>
        <p:spPr bwMode="auto">
          <a:xfrm>
            <a:off x="5003800" y="2168525"/>
            <a:ext cx="144463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35" name="Freeform 15"/>
          <p:cNvSpPr>
            <a:spLocks/>
          </p:cNvSpPr>
          <p:nvPr/>
        </p:nvSpPr>
        <p:spPr bwMode="auto">
          <a:xfrm>
            <a:off x="4138613" y="1773238"/>
            <a:ext cx="1441450" cy="715962"/>
          </a:xfrm>
          <a:custGeom>
            <a:avLst/>
            <a:gdLst>
              <a:gd name="T0" fmla="*/ 0 w 500"/>
              <a:gd name="T1" fmla="*/ 451 h 451"/>
              <a:gd name="T2" fmla="*/ 500 w 500"/>
              <a:gd name="T3" fmla="*/ 0 h 451"/>
              <a:gd name="T4" fmla="*/ 1 w 500"/>
              <a:gd name="T5" fmla="*/ 259 h 451"/>
              <a:gd name="T6" fmla="*/ 0 w 500"/>
              <a:gd name="T7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0" h="451">
                <a:moveTo>
                  <a:pt x="0" y="451"/>
                </a:moveTo>
                <a:lnTo>
                  <a:pt x="500" y="0"/>
                </a:lnTo>
                <a:lnTo>
                  <a:pt x="1" y="259"/>
                </a:lnTo>
                <a:lnTo>
                  <a:pt x="0" y="451"/>
                </a:lnTo>
                <a:close/>
              </a:path>
            </a:pathLst>
          </a:custGeom>
          <a:solidFill>
            <a:srgbClr val="FF99CC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4729163" y="2360613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6</a:t>
            </a:r>
          </a:p>
        </p:txBody>
      </p:sp>
      <p:sp>
        <p:nvSpPr>
          <p:cNvPr id="286737" name="AutoShape 17"/>
          <p:cNvSpPr>
            <a:spLocks noChangeArrowheads="1"/>
          </p:cNvSpPr>
          <p:nvPr/>
        </p:nvSpPr>
        <p:spPr bwMode="auto">
          <a:xfrm>
            <a:off x="4479925" y="3575050"/>
            <a:ext cx="360363" cy="431800"/>
          </a:xfrm>
          <a:prstGeom prst="downArrow">
            <a:avLst>
              <a:gd name="adj1" fmla="val 41852"/>
              <a:gd name="adj2" fmla="val 48456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38" name="AutoShape 18"/>
          <p:cNvSpPr>
            <a:spLocks/>
          </p:cNvSpPr>
          <p:nvPr/>
        </p:nvSpPr>
        <p:spPr bwMode="auto">
          <a:xfrm rot="-5400000">
            <a:off x="2619376" y="4584700"/>
            <a:ext cx="144462" cy="3652837"/>
          </a:xfrm>
          <a:prstGeom prst="leftBrace">
            <a:avLst>
              <a:gd name="adj1" fmla="val 210715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2170113" y="6524625"/>
            <a:ext cx="103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24 (50m)</a:t>
            </a:r>
          </a:p>
        </p:txBody>
      </p:sp>
      <p:sp>
        <p:nvSpPr>
          <p:cNvPr id="286740" name="AutoShape 20"/>
          <p:cNvSpPr>
            <a:spLocks/>
          </p:cNvSpPr>
          <p:nvPr/>
        </p:nvSpPr>
        <p:spPr bwMode="auto">
          <a:xfrm rot="1893386">
            <a:off x="1354138" y="3494088"/>
            <a:ext cx="144462" cy="2593975"/>
          </a:xfrm>
          <a:prstGeom prst="leftBrace">
            <a:avLst>
              <a:gd name="adj1" fmla="val 149634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41" name="Rectangle 21"/>
          <p:cNvSpPr>
            <a:spLocks noChangeArrowheads="1"/>
          </p:cNvSpPr>
          <p:nvPr/>
        </p:nvSpPr>
        <p:spPr bwMode="auto">
          <a:xfrm>
            <a:off x="823913" y="4221163"/>
            <a:ext cx="747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36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(60m)</a:t>
            </a:r>
          </a:p>
        </p:txBody>
      </p:sp>
      <p:sp>
        <p:nvSpPr>
          <p:cNvPr id="286742" name="Rectangle 22"/>
          <p:cNvSpPr>
            <a:spLocks noChangeArrowheads="1"/>
          </p:cNvSpPr>
          <p:nvPr/>
        </p:nvSpPr>
        <p:spPr bwMode="auto">
          <a:xfrm>
            <a:off x="107950" y="3357563"/>
            <a:ext cx="424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 Rounded MT Bold" pitchFamily="34" charset="0"/>
              </a:rPr>
              <a:t>102×24×36</a:t>
            </a:r>
            <a:r>
              <a:rPr lang="ja-JP" altLang="en-US" sz="2000">
                <a:latin typeface="Arial Rounded MT Bold" pitchFamily="34" charset="0"/>
              </a:rPr>
              <a:t>＝</a:t>
            </a:r>
            <a:r>
              <a:rPr lang="en-US" altLang="ja-JP" sz="2000">
                <a:latin typeface="Arial Rounded MT Bold" pitchFamily="34" charset="0"/>
              </a:rPr>
              <a:t>102×864</a:t>
            </a:r>
            <a:r>
              <a:rPr lang="ja-JP" altLang="en-US" sz="2000">
                <a:latin typeface="Arial Rounded MT Bold" pitchFamily="34" charset="0"/>
              </a:rPr>
              <a:t>＝</a:t>
            </a:r>
            <a:r>
              <a:rPr lang="en-US" altLang="ja-JP" sz="2000">
                <a:solidFill>
                  <a:srgbClr val="CC0000"/>
                </a:solidFill>
                <a:latin typeface="Arial Rounded MT Bold" pitchFamily="34" charset="0"/>
              </a:rPr>
              <a:t>88,128</a:t>
            </a:r>
          </a:p>
        </p:txBody>
      </p:sp>
      <p:pic>
        <p:nvPicPr>
          <p:cNvPr id="286743" name="Picture 23" descr="kei-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719513"/>
            <a:ext cx="874713" cy="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4" name="Picture 24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759200"/>
            <a:ext cx="920750" cy="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5" name="Picture 25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798888"/>
            <a:ext cx="974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6" name="Picture 26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843338"/>
            <a:ext cx="1014413" cy="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7" name="Picture 27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878263"/>
            <a:ext cx="1057275" cy="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8" name="Picture 28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3913188"/>
            <a:ext cx="11049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9" name="Picture 29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948113"/>
            <a:ext cx="1158875" cy="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0" name="Picture 30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3987800"/>
            <a:ext cx="1198563" cy="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1" name="Picture 31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022725"/>
            <a:ext cx="124460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2" name="Picture 32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62413"/>
            <a:ext cx="1295400" cy="1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3" name="Picture 33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4106863"/>
            <a:ext cx="1352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4" name="Picture 34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4141788"/>
            <a:ext cx="1392237" cy="1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5" name="Picture 35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4181475"/>
            <a:ext cx="1439863" cy="1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6" name="Picture 36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225925"/>
            <a:ext cx="1493837" cy="1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7" name="Picture 37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279900"/>
            <a:ext cx="1576387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8" name="Picture 38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324350"/>
            <a:ext cx="1622425" cy="1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9" name="Picture 39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373563"/>
            <a:ext cx="1676400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0" name="Picture 40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427538"/>
            <a:ext cx="1760537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1" name="Picture 41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4500563"/>
            <a:ext cx="1857375" cy="1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2" name="Picture 42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573588"/>
            <a:ext cx="1943100" cy="1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3" name="Picture 43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4646613"/>
            <a:ext cx="2039937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4" name="Picture 44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719638"/>
            <a:ext cx="212725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5" name="Picture 45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792663"/>
            <a:ext cx="2224087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6" name="Picture 46" descr="kei-row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875213"/>
            <a:ext cx="2314575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7" name="Picture 47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948238"/>
            <a:ext cx="2414587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8" name="Picture 48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5021263"/>
            <a:ext cx="250507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9" name="Picture 49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089525"/>
            <a:ext cx="2605087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0" name="Picture 50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172075"/>
            <a:ext cx="2695575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1" name="Picture 51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5249863"/>
            <a:ext cx="28003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2" name="Picture 52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5327650"/>
            <a:ext cx="2894013" cy="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3" name="Picture 53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19725"/>
            <a:ext cx="3022600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4" name="Picture 54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516563"/>
            <a:ext cx="31242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5" name="Picture 55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608638"/>
            <a:ext cx="3260725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6" name="Picture 56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5719763"/>
            <a:ext cx="3394075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7" name="Picture 57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5830888"/>
            <a:ext cx="3544888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8" name="Picture 58" descr="kei-r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937250"/>
            <a:ext cx="3692525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9" name="Freeform 59"/>
          <p:cNvSpPr>
            <a:spLocks/>
          </p:cNvSpPr>
          <p:nvPr/>
        </p:nvSpPr>
        <p:spPr bwMode="auto">
          <a:xfrm>
            <a:off x="4521200" y="3860800"/>
            <a:ext cx="1336675" cy="2049463"/>
          </a:xfrm>
          <a:custGeom>
            <a:avLst/>
            <a:gdLst>
              <a:gd name="T0" fmla="*/ 622 w 842"/>
              <a:gd name="T1" fmla="*/ 0 h 1291"/>
              <a:gd name="T2" fmla="*/ 0 w 842"/>
              <a:gd name="T3" fmla="*/ 1291 h 1291"/>
              <a:gd name="T4" fmla="*/ 842 w 842"/>
              <a:gd name="T5" fmla="*/ 2 h 1291"/>
              <a:gd name="T6" fmla="*/ 622 w 842"/>
              <a:gd name="T7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2" h="1291">
                <a:moveTo>
                  <a:pt x="622" y="0"/>
                </a:moveTo>
                <a:lnTo>
                  <a:pt x="0" y="1291"/>
                </a:lnTo>
                <a:lnTo>
                  <a:pt x="842" y="2"/>
                </a:lnTo>
                <a:lnTo>
                  <a:pt x="622" y="0"/>
                </a:lnTo>
                <a:close/>
              </a:path>
            </a:pathLst>
          </a:custGeom>
          <a:solidFill>
            <a:srgbClr val="FF99CC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6780" name="Rectangle 60"/>
          <p:cNvSpPr>
            <a:spLocks noChangeArrowheads="1"/>
          </p:cNvSpPr>
          <p:nvPr/>
        </p:nvSpPr>
        <p:spPr bwMode="auto">
          <a:xfrm>
            <a:off x="6948488" y="1341438"/>
            <a:ext cx="852487" cy="2093912"/>
          </a:xfrm>
          <a:prstGeom prst="rect">
            <a:avLst/>
          </a:prstGeom>
          <a:solidFill>
            <a:schemeClr val="bg1"/>
          </a:solidFill>
          <a:ln w="19050">
            <a:miter lim="800000"/>
            <a:headEnd/>
            <a:tailEnd/>
          </a:ln>
          <a:effectLst/>
          <a:scene3d>
            <a:camera prst="legacyPerspective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>
                <a:latin typeface="Arial Rounded MT Bold" pitchFamily="34" charset="0"/>
              </a:rPr>
              <a:t>冷蔵庫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603ℓ</a:t>
            </a:r>
          </a:p>
        </p:txBody>
      </p:sp>
      <p:sp>
        <p:nvSpPr>
          <p:cNvPr id="286781" name="Rectangle 61"/>
          <p:cNvSpPr>
            <a:spLocks noChangeArrowheads="1"/>
          </p:cNvSpPr>
          <p:nvPr/>
        </p:nvSpPr>
        <p:spPr bwMode="auto">
          <a:xfrm>
            <a:off x="7092950" y="1052513"/>
            <a:ext cx="503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 Rounded MT Bold" pitchFamily="34" charset="0"/>
              </a:rPr>
              <a:t>740</a:t>
            </a:r>
          </a:p>
        </p:txBody>
      </p:sp>
      <p:sp>
        <p:nvSpPr>
          <p:cNvPr id="286782" name="Rectangle 62"/>
          <p:cNvSpPr>
            <a:spLocks noChangeArrowheads="1"/>
          </p:cNvSpPr>
          <p:nvPr/>
        </p:nvSpPr>
        <p:spPr bwMode="auto">
          <a:xfrm rot="5400000">
            <a:off x="7859713" y="2251075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 Rounded MT Bold" pitchFamily="34" charset="0"/>
              </a:rPr>
              <a:t>1818</a:t>
            </a:r>
          </a:p>
        </p:txBody>
      </p:sp>
      <p:sp>
        <p:nvSpPr>
          <p:cNvPr id="286783" name="Rectangle 63"/>
          <p:cNvSpPr>
            <a:spLocks noChangeArrowheads="1"/>
          </p:cNvSpPr>
          <p:nvPr/>
        </p:nvSpPr>
        <p:spPr bwMode="auto">
          <a:xfrm rot="2376788">
            <a:off x="7740650" y="1196975"/>
            <a:ext cx="503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 Rounded MT Bold" pitchFamily="34" charset="0"/>
              </a:rPr>
              <a:t>729</a:t>
            </a:r>
          </a:p>
        </p:txBody>
      </p:sp>
      <p:sp>
        <p:nvSpPr>
          <p:cNvPr id="286784" name="Rectangle 64"/>
          <p:cNvSpPr>
            <a:spLocks noChangeArrowheads="1"/>
          </p:cNvSpPr>
          <p:nvPr/>
        </p:nvSpPr>
        <p:spPr bwMode="auto">
          <a:xfrm>
            <a:off x="3635375" y="3957638"/>
            <a:ext cx="175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48</a:t>
            </a:r>
            <a:r>
              <a:rPr lang="ja-JP" altLang="en-US" sz="1600">
                <a:latin typeface="Arial Rounded MT Bold" pitchFamily="34" charset="0"/>
              </a:rPr>
              <a:t>＋</a:t>
            </a:r>
            <a:r>
              <a:rPr lang="en-US" altLang="ja-JP" sz="1600">
                <a:latin typeface="Arial Rounded MT Bold" pitchFamily="34" charset="0"/>
              </a:rPr>
              <a:t>48</a:t>
            </a:r>
            <a:r>
              <a:rPr lang="ja-JP" altLang="en-US" sz="1600">
                <a:latin typeface="Arial Rounded MT Bold" pitchFamily="34" charset="0"/>
              </a:rPr>
              <a:t>＋</a:t>
            </a:r>
            <a:r>
              <a:rPr lang="en-US" altLang="ja-JP" sz="1600">
                <a:latin typeface="Arial Rounded MT Bold" pitchFamily="34" charset="0"/>
              </a:rPr>
              <a:t>6</a:t>
            </a:r>
            <a:r>
              <a:rPr lang="ja-JP" altLang="en-US" sz="1600">
                <a:latin typeface="Arial Rounded MT Bold" pitchFamily="34" charset="0"/>
              </a:rPr>
              <a:t>＝</a:t>
            </a:r>
            <a:r>
              <a:rPr lang="en-US" altLang="ja-JP" sz="1600">
                <a:latin typeface="Arial Rounded MT Bold" pitchFamily="34" charset="0"/>
              </a:rPr>
              <a:t>102</a:t>
            </a:r>
          </a:p>
        </p:txBody>
      </p:sp>
      <p:sp>
        <p:nvSpPr>
          <p:cNvPr id="286785" name="Rectangle 65"/>
          <p:cNvSpPr>
            <a:spLocks noChangeArrowheads="1"/>
          </p:cNvSpPr>
          <p:nvPr/>
        </p:nvSpPr>
        <p:spPr bwMode="auto">
          <a:xfrm>
            <a:off x="6659563" y="3968750"/>
            <a:ext cx="1295400" cy="1079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>
                <a:latin typeface="Arial Rounded MT Bold" pitchFamily="34" charset="0"/>
              </a:rPr>
              <a:t>京計算機室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60m x 50m</a:t>
            </a:r>
          </a:p>
        </p:txBody>
      </p:sp>
      <p:sp>
        <p:nvSpPr>
          <p:cNvPr id="286786" name="Rectangle 66"/>
          <p:cNvSpPr>
            <a:spLocks noChangeArrowheads="1"/>
          </p:cNvSpPr>
          <p:nvPr/>
        </p:nvSpPr>
        <p:spPr bwMode="auto">
          <a:xfrm>
            <a:off x="6702425" y="5286375"/>
            <a:ext cx="1209675" cy="11668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>
                <a:latin typeface="Arial Rounded MT Bold" pitchFamily="34" charset="0"/>
              </a:rPr>
              <a:t>京大体育館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56m x 54m</a:t>
            </a:r>
          </a:p>
        </p:txBody>
      </p:sp>
      <p:sp>
        <p:nvSpPr>
          <p:cNvPr id="286788" name="Rectangle 68"/>
          <p:cNvSpPr>
            <a:spLocks noChangeArrowheads="1"/>
          </p:cNvSpPr>
          <p:nvPr/>
        </p:nvSpPr>
        <p:spPr bwMode="auto">
          <a:xfrm>
            <a:off x="250825" y="2924175"/>
            <a:ext cx="3816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 Rounded MT Bold" pitchFamily="34" charset="0"/>
              </a:rPr>
              <a:t>http://www.aics.riken.jp/jp/k/system.html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88770" name="Line 2"/>
          <p:cNvSpPr>
            <a:spLocks noChangeShapeType="1"/>
          </p:cNvSpPr>
          <p:nvPr/>
        </p:nvSpPr>
        <p:spPr bwMode="auto">
          <a:xfrm>
            <a:off x="4030663" y="2098675"/>
            <a:ext cx="172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8771" name="Line 3"/>
          <p:cNvSpPr>
            <a:spLocks noChangeShapeType="1"/>
          </p:cNvSpPr>
          <p:nvPr/>
        </p:nvSpPr>
        <p:spPr bwMode="auto">
          <a:xfrm>
            <a:off x="4030663" y="2674938"/>
            <a:ext cx="172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4030663" y="3249613"/>
            <a:ext cx="172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8773" name="Line 5"/>
          <p:cNvSpPr>
            <a:spLocks noChangeShapeType="1"/>
          </p:cNvSpPr>
          <p:nvPr/>
        </p:nvSpPr>
        <p:spPr bwMode="auto">
          <a:xfrm>
            <a:off x="4030663" y="3825875"/>
            <a:ext cx="172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 rot="5400000">
            <a:off x="3165475" y="2962275"/>
            <a:ext cx="172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8775" name="Line 7"/>
          <p:cNvSpPr>
            <a:spLocks noChangeShapeType="1"/>
          </p:cNvSpPr>
          <p:nvPr/>
        </p:nvSpPr>
        <p:spPr bwMode="auto">
          <a:xfrm rot="5400000">
            <a:off x="3741738" y="2962275"/>
            <a:ext cx="172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8776" name="Line 8"/>
          <p:cNvSpPr>
            <a:spLocks noChangeShapeType="1"/>
          </p:cNvSpPr>
          <p:nvPr/>
        </p:nvSpPr>
        <p:spPr bwMode="auto">
          <a:xfrm rot="5400000">
            <a:off x="4319588" y="2962275"/>
            <a:ext cx="172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8777" name="Line 9"/>
          <p:cNvSpPr>
            <a:spLocks noChangeShapeType="1"/>
          </p:cNvSpPr>
          <p:nvPr/>
        </p:nvSpPr>
        <p:spPr bwMode="auto">
          <a:xfrm rot="5400000">
            <a:off x="4895850" y="2962275"/>
            <a:ext cx="172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87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スーパーにする方法：      の通信路 </a:t>
            </a:r>
            <a:r>
              <a:rPr lang="en-US" altLang="ja-JP"/>
              <a:t>(1/2)</a:t>
            </a:r>
          </a:p>
        </p:txBody>
      </p:sp>
      <p:pic>
        <p:nvPicPr>
          <p:cNvPr id="288779" name="Picture 11" descr="K-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60350"/>
            <a:ext cx="712788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8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775575" cy="1439862"/>
          </a:xfrm>
          <a:noFill/>
          <a:ln/>
        </p:spPr>
        <p:txBody>
          <a:bodyPr/>
          <a:lstStyle/>
          <a:p>
            <a:r>
              <a:rPr lang="en-US" altLang="ja-JP"/>
              <a:t>6</a:t>
            </a:r>
            <a:r>
              <a:rPr lang="ja-JP" altLang="en-US"/>
              <a:t>次元メッシュ／トーラス結合網 </a:t>
            </a:r>
            <a:r>
              <a:rPr lang="en-US" altLang="ja-JP">
                <a:solidFill>
                  <a:srgbClr val="CC0000"/>
                </a:solidFill>
              </a:rPr>
              <a:t>Tofu</a:t>
            </a:r>
          </a:p>
          <a:p>
            <a:pPr lvl="1"/>
            <a:r>
              <a:rPr lang="ja-JP" altLang="en-US"/>
              <a:t>って意味不明～</a:t>
            </a:r>
          </a:p>
          <a:p>
            <a:r>
              <a:rPr lang="en-US" altLang="ja-JP"/>
              <a:t>2</a:t>
            </a:r>
            <a:r>
              <a:rPr lang="ja-JP" altLang="en-US"/>
              <a:t>次元メッシュ</a:t>
            </a:r>
          </a:p>
        </p:txBody>
      </p:sp>
      <p:pic>
        <p:nvPicPr>
          <p:cNvPr id="288781" name="Picture 13" descr="system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2" r="58833" b="53789"/>
          <a:stretch>
            <a:fillRect/>
          </a:stretch>
        </p:blipFill>
        <p:spPr bwMode="auto">
          <a:xfrm>
            <a:off x="6613525" y="1106488"/>
            <a:ext cx="23526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8782" name="Group 14"/>
          <p:cNvGrpSpPr>
            <a:grpSpLocks/>
          </p:cNvGrpSpPr>
          <p:nvPr/>
        </p:nvGrpSpPr>
        <p:grpSpPr bwMode="auto">
          <a:xfrm>
            <a:off x="395288" y="4752975"/>
            <a:ext cx="1943100" cy="1979613"/>
            <a:chOff x="1803" y="1026"/>
            <a:chExt cx="3062" cy="3119"/>
          </a:xfrm>
        </p:grpSpPr>
        <p:sp>
          <p:nvSpPr>
            <p:cNvPr id="288783" name="Rectangle 15"/>
            <p:cNvSpPr>
              <a:spLocks noChangeArrowheads="1"/>
            </p:cNvSpPr>
            <p:nvPr/>
          </p:nvSpPr>
          <p:spPr bwMode="auto">
            <a:xfrm>
              <a:off x="1973" y="2387"/>
              <a:ext cx="2721" cy="15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84" name="AutoShape 16"/>
            <p:cNvSpPr>
              <a:spLocks noChangeArrowheads="1"/>
            </p:cNvSpPr>
            <p:nvPr/>
          </p:nvSpPr>
          <p:spPr bwMode="auto">
            <a:xfrm flipV="1">
              <a:off x="2617" y="1146"/>
              <a:ext cx="1431" cy="129"/>
            </a:xfrm>
            <a:custGeom>
              <a:avLst/>
              <a:gdLst>
                <a:gd name="G0" fmla="+- 1264 0 0"/>
                <a:gd name="G1" fmla="+- 21600 0 1264"/>
                <a:gd name="G2" fmla="*/ 1264 1 2"/>
                <a:gd name="G3" fmla="+- 21600 0 G2"/>
                <a:gd name="G4" fmla="+/ 1264 21600 2"/>
                <a:gd name="G5" fmla="+/ G1 0 2"/>
                <a:gd name="G6" fmla="*/ 21600 21600 1264"/>
                <a:gd name="G7" fmla="*/ G6 1 2"/>
                <a:gd name="G8" fmla="+- 21600 0 G7"/>
                <a:gd name="G9" fmla="*/ 21600 1 2"/>
                <a:gd name="G10" fmla="+- 1264 0 G9"/>
                <a:gd name="G11" fmla="?: G10 G8 0"/>
                <a:gd name="G12" fmla="?: G10 G7 21600"/>
                <a:gd name="T0" fmla="*/ 20968 w 21600"/>
                <a:gd name="T1" fmla="*/ 10800 h 21600"/>
                <a:gd name="T2" fmla="*/ 10800 w 21600"/>
                <a:gd name="T3" fmla="*/ 21600 h 21600"/>
                <a:gd name="T4" fmla="*/ 632 w 21600"/>
                <a:gd name="T5" fmla="*/ 10800 h 21600"/>
                <a:gd name="T6" fmla="*/ 10800 w 21600"/>
                <a:gd name="T7" fmla="*/ 0 h 21600"/>
                <a:gd name="T8" fmla="*/ 2432 w 21600"/>
                <a:gd name="T9" fmla="*/ 2432 h 21600"/>
                <a:gd name="T10" fmla="*/ 19168 w 21600"/>
                <a:gd name="T11" fmla="*/ 191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264" y="21600"/>
                  </a:lnTo>
                  <a:lnTo>
                    <a:pt x="2033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8B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85" name="AutoShape 17"/>
            <p:cNvSpPr>
              <a:spLocks noChangeArrowheads="1"/>
            </p:cNvSpPr>
            <p:nvPr/>
          </p:nvSpPr>
          <p:spPr bwMode="auto">
            <a:xfrm flipV="1">
              <a:off x="1973" y="2153"/>
              <a:ext cx="2721" cy="227"/>
            </a:xfrm>
            <a:custGeom>
              <a:avLst/>
              <a:gdLst>
                <a:gd name="G0" fmla="+- 1071 0 0"/>
                <a:gd name="G1" fmla="+- 21600 0 1071"/>
                <a:gd name="G2" fmla="*/ 1071 1 2"/>
                <a:gd name="G3" fmla="+- 21600 0 G2"/>
                <a:gd name="G4" fmla="+/ 1071 21600 2"/>
                <a:gd name="G5" fmla="+/ G1 0 2"/>
                <a:gd name="G6" fmla="*/ 21600 21600 1071"/>
                <a:gd name="G7" fmla="*/ G6 1 2"/>
                <a:gd name="G8" fmla="+- 21600 0 G7"/>
                <a:gd name="G9" fmla="*/ 21600 1 2"/>
                <a:gd name="G10" fmla="+- 1071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1" y="21600"/>
                  </a:lnTo>
                  <a:lnTo>
                    <a:pt x="205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8B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88786" name="Group 18"/>
            <p:cNvGrpSpPr>
              <a:grpSpLocks/>
            </p:cNvGrpSpPr>
            <p:nvPr/>
          </p:nvGrpSpPr>
          <p:grpSpPr bwMode="auto">
            <a:xfrm>
              <a:off x="2101" y="1253"/>
              <a:ext cx="722" cy="915"/>
              <a:chOff x="2101" y="1253"/>
              <a:chExt cx="722" cy="915"/>
            </a:xfrm>
          </p:grpSpPr>
          <p:sp>
            <p:nvSpPr>
              <p:cNvPr id="288787" name="AutoShape 19"/>
              <p:cNvSpPr>
                <a:spLocks noChangeArrowheads="1"/>
              </p:cNvSpPr>
              <p:nvPr/>
            </p:nvSpPr>
            <p:spPr bwMode="auto">
              <a:xfrm>
                <a:off x="2101" y="1253"/>
                <a:ext cx="722" cy="907"/>
              </a:xfrm>
              <a:prstGeom prst="parallelogram">
                <a:avLst>
                  <a:gd name="adj" fmla="val 73407"/>
                </a:avLst>
              </a:prstGeom>
              <a:solidFill>
                <a:srgbClr val="E8B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AutoShape 20"/>
              <p:cNvSpPr>
                <a:spLocks noChangeArrowheads="1"/>
              </p:cNvSpPr>
              <p:nvPr/>
            </p:nvSpPr>
            <p:spPr bwMode="auto">
              <a:xfrm>
                <a:off x="2282" y="1261"/>
                <a:ext cx="522" cy="907"/>
              </a:xfrm>
              <a:prstGeom prst="parallelogram">
                <a:avLst>
                  <a:gd name="adj" fmla="val 71546"/>
                </a:avLst>
              </a:prstGeom>
              <a:solidFill>
                <a:srgbClr val="E8B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789" name="Group 21"/>
            <p:cNvGrpSpPr>
              <a:grpSpLocks/>
            </p:cNvGrpSpPr>
            <p:nvPr/>
          </p:nvGrpSpPr>
          <p:grpSpPr bwMode="auto">
            <a:xfrm flipH="1">
              <a:off x="3853" y="1270"/>
              <a:ext cx="722" cy="915"/>
              <a:chOff x="2101" y="1253"/>
              <a:chExt cx="722" cy="915"/>
            </a:xfrm>
          </p:grpSpPr>
          <p:sp>
            <p:nvSpPr>
              <p:cNvPr id="288790" name="AutoShape 22"/>
              <p:cNvSpPr>
                <a:spLocks noChangeArrowheads="1"/>
              </p:cNvSpPr>
              <p:nvPr/>
            </p:nvSpPr>
            <p:spPr bwMode="auto">
              <a:xfrm>
                <a:off x="2101" y="1253"/>
                <a:ext cx="722" cy="907"/>
              </a:xfrm>
              <a:prstGeom prst="parallelogram">
                <a:avLst>
                  <a:gd name="adj" fmla="val 73407"/>
                </a:avLst>
              </a:prstGeom>
              <a:solidFill>
                <a:srgbClr val="E8B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AutoShape 23"/>
              <p:cNvSpPr>
                <a:spLocks noChangeArrowheads="1"/>
              </p:cNvSpPr>
              <p:nvPr/>
            </p:nvSpPr>
            <p:spPr bwMode="auto">
              <a:xfrm>
                <a:off x="2282" y="1261"/>
                <a:ext cx="522" cy="907"/>
              </a:xfrm>
              <a:prstGeom prst="parallelogram">
                <a:avLst>
                  <a:gd name="adj" fmla="val 71546"/>
                </a:avLst>
              </a:prstGeom>
              <a:solidFill>
                <a:srgbClr val="E8B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92" name="AutoShape 24"/>
            <p:cNvSpPr>
              <a:spLocks noChangeArrowheads="1"/>
            </p:cNvSpPr>
            <p:nvPr/>
          </p:nvSpPr>
          <p:spPr bwMode="auto">
            <a:xfrm>
              <a:off x="3844" y="1253"/>
              <a:ext cx="318" cy="737"/>
            </a:xfrm>
            <a:prstGeom prst="rtTriangle">
              <a:avLst/>
            </a:prstGeom>
            <a:solidFill>
              <a:srgbClr val="D0A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93" name="AutoShape 25"/>
            <p:cNvSpPr>
              <a:spLocks noChangeArrowheads="1"/>
            </p:cNvSpPr>
            <p:nvPr/>
          </p:nvSpPr>
          <p:spPr bwMode="auto">
            <a:xfrm>
              <a:off x="3879" y="1990"/>
              <a:ext cx="362" cy="170"/>
            </a:xfrm>
            <a:prstGeom prst="triangle">
              <a:avLst>
                <a:gd name="adj" fmla="val 77903"/>
              </a:avLst>
            </a:prstGeom>
            <a:solidFill>
              <a:srgbClr val="D0A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94" name="AutoShape 26"/>
            <p:cNvSpPr>
              <a:spLocks noChangeArrowheads="1"/>
            </p:cNvSpPr>
            <p:nvPr/>
          </p:nvSpPr>
          <p:spPr bwMode="auto">
            <a:xfrm flipV="1">
              <a:off x="3844" y="1975"/>
              <a:ext cx="342" cy="185"/>
            </a:xfrm>
            <a:prstGeom prst="triangle">
              <a:avLst>
                <a:gd name="adj" fmla="val 13755"/>
              </a:avLst>
            </a:prstGeom>
            <a:solidFill>
              <a:srgbClr val="D0A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95" name="AutoShape 27"/>
            <p:cNvSpPr>
              <a:spLocks noChangeArrowheads="1"/>
            </p:cNvSpPr>
            <p:nvPr/>
          </p:nvSpPr>
          <p:spPr bwMode="auto">
            <a:xfrm flipH="1">
              <a:off x="2505" y="1253"/>
              <a:ext cx="318" cy="737"/>
            </a:xfrm>
            <a:prstGeom prst="rtTriangle">
              <a:avLst/>
            </a:prstGeom>
            <a:solidFill>
              <a:srgbClr val="D0A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96" name="AutoShape 28"/>
            <p:cNvSpPr>
              <a:spLocks noChangeArrowheads="1"/>
            </p:cNvSpPr>
            <p:nvPr/>
          </p:nvSpPr>
          <p:spPr bwMode="auto">
            <a:xfrm flipH="1">
              <a:off x="2426" y="1990"/>
              <a:ext cx="362" cy="170"/>
            </a:xfrm>
            <a:prstGeom prst="triangle">
              <a:avLst>
                <a:gd name="adj" fmla="val 77903"/>
              </a:avLst>
            </a:prstGeom>
            <a:solidFill>
              <a:srgbClr val="D0A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97" name="AutoShape 29"/>
            <p:cNvSpPr>
              <a:spLocks noChangeArrowheads="1"/>
            </p:cNvSpPr>
            <p:nvPr/>
          </p:nvSpPr>
          <p:spPr bwMode="auto">
            <a:xfrm flipH="1" flipV="1">
              <a:off x="2483" y="1975"/>
              <a:ext cx="340" cy="185"/>
            </a:xfrm>
            <a:prstGeom prst="triangle">
              <a:avLst>
                <a:gd name="adj" fmla="val 13755"/>
              </a:avLst>
            </a:prstGeom>
            <a:solidFill>
              <a:srgbClr val="D0A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98" name="Line 30"/>
            <p:cNvSpPr>
              <a:spLocks noChangeShapeType="1"/>
            </p:cNvSpPr>
            <p:nvPr/>
          </p:nvSpPr>
          <p:spPr bwMode="auto">
            <a:xfrm flipH="1">
              <a:off x="2426" y="1253"/>
              <a:ext cx="397" cy="9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799" name="Rectangle 31"/>
            <p:cNvSpPr>
              <a:spLocks noChangeArrowheads="1"/>
            </p:cNvSpPr>
            <p:nvPr/>
          </p:nvSpPr>
          <p:spPr bwMode="auto">
            <a:xfrm>
              <a:off x="2823" y="1252"/>
              <a:ext cx="1021" cy="7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00" name="Line 32"/>
            <p:cNvSpPr>
              <a:spLocks noChangeShapeType="1"/>
            </p:cNvSpPr>
            <p:nvPr/>
          </p:nvSpPr>
          <p:spPr bwMode="auto">
            <a:xfrm flipH="1">
              <a:off x="2778" y="1989"/>
              <a:ext cx="45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01" name="Line 33"/>
            <p:cNvSpPr>
              <a:spLocks noChangeShapeType="1"/>
            </p:cNvSpPr>
            <p:nvPr/>
          </p:nvSpPr>
          <p:spPr bwMode="auto">
            <a:xfrm>
              <a:off x="2426" y="2160"/>
              <a:ext cx="18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02" name="Line 34"/>
            <p:cNvSpPr>
              <a:spLocks noChangeShapeType="1"/>
            </p:cNvSpPr>
            <p:nvPr/>
          </p:nvSpPr>
          <p:spPr bwMode="auto">
            <a:xfrm>
              <a:off x="3844" y="1253"/>
              <a:ext cx="397" cy="9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03" name="Line 35"/>
            <p:cNvSpPr>
              <a:spLocks noChangeShapeType="1"/>
            </p:cNvSpPr>
            <p:nvPr/>
          </p:nvSpPr>
          <p:spPr bwMode="auto">
            <a:xfrm>
              <a:off x="3840" y="1989"/>
              <a:ext cx="51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04" name="Line 36"/>
            <p:cNvSpPr>
              <a:spLocks noChangeShapeType="1"/>
            </p:cNvSpPr>
            <p:nvPr/>
          </p:nvSpPr>
          <p:spPr bwMode="auto">
            <a:xfrm flipV="1">
              <a:off x="1973" y="2160"/>
              <a:ext cx="45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05" name="Line 37"/>
            <p:cNvSpPr>
              <a:spLocks noChangeShapeType="1"/>
            </p:cNvSpPr>
            <p:nvPr/>
          </p:nvSpPr>
          <p:spPr bwMode="auto">
            <a:xfrm flipH="1">
              <a:off x="1973" y="3521"/>
              <a:ext cx="453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06" name="Line 38"/>
            <p:cNvSpPr>
              <a:spLocks noChangeShapeType="1"/>
            </p:cNvSpPr>
            <p:nvPr/>
          </p:nvSpPr>
          <p:spPr bwMode="auto">
            <a:xfrm>
              <a:off x="4241" y="3521"/>
              <a:ext cx="453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07" name="Line 39"/>
            <p:cNvSpPr>
              <a:spLocks noChangeShapeType="1"/>
            </p:cNvSpPr>
            <p:nvPr/>
          </p:nvSpPr>
          <p:spPr bwMode="auto">
            <a:xfrm>
              <a:off x="4241" y="2160"/>
              <a:ext cx="45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08" name="Rectangle 40"/>
            <p:cNvSpPr>
              <a:spLocks noChangeArrowheads="1"/>
            </p:cNvSpPr>
            <p:nvPr/>
          </p:nvSpPr>
          <p:spPr bwMode="auto">
            <a:xfrm>
              <a:off x="2426" y="2160"/>
              <a:ext cx="1815" cy="136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09" name="Line 41"/>
            <p:cNvSpPr>
              <a:spLocks noChangeShapeType="1"/>
            </p:cNvSpPr>
            <p:nvPr/>
          </p:nvSpPr>
          <p:spPr bwMode="auto">
            <a:xfrm flipH="1">
              <a:off x="2421" y="2163"/>
              <a:ext cx="357" cy="1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10" name="Line 42"/>
            <p:cNvSpPr>
              <a:spLocks noChangeShapeType="1"/>
            </p:cNvSpPr>
            <p:nvPr/>
          </p:nvSpPr>
          <p:spPr bwMode="auto">
            <a:xfrm>
              <a:off x="3891" y="2154"/>
              <a:ext cx="351" cy="13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11" name="Line 43"/>
            <p:cNvSpPr>
              <a:spLocks noChangeShapeType="1"/>
            </p:cNvSpPr>
            <p:nvPr/>
          </p:nvSpPr>
          <p:spPr bwMode="auto">
            <a:xfrm>
              <a:off x="3957" y="1139"/>
              <a:ext cx="737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12" name="Rectangle 44"/>
            <p:cNvSpPr>
              <a:spLocks noChangeArrowheads="1"/>
            </p:cNvSpPr>
            <p:nvPr/>
          </p:nvSpPr>
          <p:spPr bwMode="auto">
            <a:xfrm>
              <a:off x="2710" y="1139"/>
              <a:ext cx="1247" cy="7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13" name="Line 45"/>
            <p:cNvSpPr>
              <a:spLocks noChangeShapeType="1"/>
            </p:cNvSpPr>
            <p:nvPr/>
          </p:nvSpPr>
          <p:spPr bwMode="auto">
            <a:xfrm flipH="1">
              <a:off x="1973" y="1139"/>
              <a:ext cx="737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14" name="Line 46"/>
            <p:cNvSpPr>
              <a:spLocks noChangeShapeType="1"/>
            </p:cNvSpPr>
            <p:nvPr/>
          </p:nvSpPr>
          <p:spPr bwMode="auto">
            <a:xfrm>
              <a:off x="2710" y="1139"/>
              <a:ext cx="12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15" name="Line 47"/>
            <p:cNvSpPr>
              <a:spLocks noChangeShapeType="1"/>
            </p:cNvSpPr>
            <p:nvPr/>
          </p:nvSpPr>
          <p:spPr bwMode="auto">
            <a:xfrm flipH="1">
              <a:off x="1973" y="1876"/>
              <a:ext cx="737" cy="20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16" name="Line 48"/>
            <p:cNvSpPr>
              <a:spLocks noChangeShapeType="1"/>
            </p:cNvSpPr>
            <p:nvPr/>
          </p:nvSpPr>
          <p:spPr bwMode="auto">
            <a:xfrm>
              <a:off x="3957" y="1876"/>
              <a:ext cx="737" cy="20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17" name="Line 49"/>
            <p:cNvSpPr>
              <a:spLocks noChangeShapeType="1"/>
            </p:cNvSpPr>
            <p:nvPr/>
          </p:nvSpPr>
          <p:spPr bwMode="auto">
            <a:xfrm>
              <a:off x="2710" y="1876"/>
              <a:ext cx="113" cy="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18" name="Line 50"/>
            <p:cNvSpPr>
              <a:spLocks noChangeShapeType="1"/>
            </p:cNvSpPr>
            <p:nvPr/>
          </p:nvSpPr>
          <p:spPr bwMode="auto">
            <a:xfrm flipH="1">
              <a:off x="3844" y="1876"/>
              <a:ext cx="113" cy="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19" name="Line 51"/>
            <p:cNvSpPr>
              <a:spLocks noChangeShapeType="1"/>
            </p:cNvSpPr>
            <p:nvPr/>
          </p:nvSpPr>
          <p:spPr bwMode="auto">
            <a:xfrm>
              <a:off x="2710" y="1139"/>
              <a:ext cx="113" cy="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20" name="Line 52"/>
            <p:cNvSpPr>
              <a:spLocks noChangeShapeType="1"/>
            </p:cNvSpPr>
            <p:nvPr/>
          </p:nvSpPr>
          <p:spPr bwMode="auto">
            <a:xfrm flipH="1">
              <a:off x="3844" y="1139"/>
              <a:ext cx="113" cy="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8821" name="Oval 53"/>
            <p:cNvSpPr>
              <a:spLocks noChangeArrowheads="1"/>
            </p:cNvSpPr>
            <p:nvPr/>
          </p:nvSpPr>
          <p:spPr bwMode="auto">
            <a:xfrm>
              <a:off x="1803" y="2217"/>
              <a:ext cx="340" cy="34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22" name="Oval 54"/>
            <p:cNvSpPr>
              <a:spLocks noChangeArrowheads="1"/>
            </p:cNvSpPr>
            <p:nvPr/>
          </p:nvSpPr>
          <p:spPr bwMode="auto">
            <a:xfrm>
              <a:off x="1803" y="3805"/>
              <a:ext cx="340" cy="34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23" name="Oval 55"/>
            <p:cNvSpPr>
              <a:spLocks noChangeArrowheads="1"/>
            </p:cNvSpPr>
            <p:nvPr/>
          </p:nvSpPr>
          <p:spPr bwMode="auto">
            <a:xfrm>
              <a:off x="4525" y="2217"/>
              <a:ext cx="340" cy="34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24" name="Oval 56"/>
            <p:cNvSpPr>
              <a:spLocks noChangeArrowheads="1"/>
            </p:cNvSpPr>
            <p:nvPr/>
          </p:nvSpPr>
          <p:spPr bwMode="auto">
            <a:xfrm>
              <a:off x="4525" y="3805"/>
              <a:ext cx="340" cy="34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88825" name="Group 57"/>
            <p:cNvGrpSpPr>
              <a:grpSpLocks/>
            </p:cNvGrpSpPr>
            <p:nvPr/>
          </p:nvGrpSpPr>
          <p:grpSpPr bwMode="auto">
            <a:xfrm>
              <a:off x="2256" y="1990"/>
              <a:ext cx="340" cy="340"/>
              <a:chOff x="1122" y="2160"/>
              <a:chExt cx="340" cy="340"/>
            </a:xfrm>
          </p:grpSpPr>
          <p:sp>
            <p:nvSpPr>
              <p:cNvPr id="288826" name="Oval 58"/>
              <p:cNvSpPr>
                <a:spLocks noChangeArrowheads="1"/>
              </p:cNvSpPr>
              <p:nvPr/>
            </p:nvSpPr>
            <p:spPr bwMode="auto">
              <a:xfrm>
                <a:off x="1151" y="2189"/>
                <a:ext cx="283" cy="28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27" name="Rectangle 59"/>
              <p:cNvSpPr>
                <a:spLocks noChangeArrowheads="1"/>
              </p:cNvSpPr>
              <p:nvPr/>
            </p:nvSpPr>
            <p:spPr bwMode="auto">
              <a:xfrm>
                <a:off x="1122" y="2160"/>
                <a:ext cx="340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828" name="Group 60"/>
            <p:cNvGrpSpPr>
              <a:grpSpLocks/>
            </p:cNvGrpSpPr>
            <p:nvPr/>
          </p:nvGrpSpPr>
          <p:grpSpPr bwMode="auto">
            <a:xfrm>
              <a:off x="2256" y="3351"/>
              <a:ext cx="340" cy="340"/>
              <a:chOff x="1122" y="2160"/>
              <a:chExt cx="340" cy="340"/>
            </a:xfrm>
          </p:grpSpPr>
          <p:sp>
            <p:nvSpPr>
              <p:cNvPr id="288829" name="Oval 61"/>
              <p:cNvSpPr>
                <a:spLocks noChangeArrowheads="1"/>
              </p:cNvSpPr>
              <p:nvPr/>
            </p:nvSpPr>
            <p:spPr bwMode="auto">
              <a:xfrm>
                <a:off x="1151" y="2189"/>
                <a:ext cx="283" cy="28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30" name="Rectangle 62"/>
              <p:cNvSpPr>
                <a:spLocks noChangeArrowheads="1"/>
              </p:cNvSpPr>
              <p:nvPr/>
            </p:nvSpPr>
            <p:spPr bwMode="auto">
              <a:xfrm>
                <a:off x="1122" y="2160"/>
                <a:ext cx="340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831" name="Group 63"/>
            <p:cNvGrpSpPr>
              <a:grpSpLocks/>
            </p:cNvGrpSpPr>
            <p:nvPr/>
          </p:nvGrpSpPr>
          <p:grpSpPr bwMode="auto">
            <a:xfrm>
              <a:off x="4071" y="1990"/>
              <a:ext cx="340" cy="340"/>
              <a:chOff x="1122" y="2160"/>
              <a:chExt cx="340" cy="340"/>
            </a:xfrm>
          </p:grpSpPr>
          <p:sp>
            <p:nvSpPr>
              <p:cNvPr id="288832" name="Oval 64"/>
              <p:cNvSpPr>
                <a:spLocks noChangeArrowheads="1"/>
              </p:cNvSpPr>
              <p:nvPr/>
            </p:nvSpPr>
            <p:spPr bwMode="auto">
              <a:xfrm>
                <a:off x="1151" y="2189"/>
                <a:ext cx="283" cy="28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33" name="Rectangle 65"/>
              <p:cNvSpPr>
                <a:spLocks noChangeArrowheads="1"/>
              </p:cNvSpPr>
              <p:nvPr/>
            </p:nvSpPr>
            <p:spPr bwMode="auto">
              <a:xfrm>
                <a:off x="1122" y="2160"/>
                <a:ext cx="340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834" name="Group 66"/>
            <p:cNvGrpSpPr>
              <a:grpSpLocks/>
            </p:cNvGrpSpPr>
            <p:nvPr/>
          </p:nvGrpSpPr>
          <p:grpSpPr bwMode="auto">
            <a:xfrm>
              <a:off x="4071" y="3351"/>
              <a:ext cx="340" cy="340"/>
              <a:chOff x="1122" y="2160"/>
              <a:chExt cx="340" cy="340"/>
            </a:xfrm>
          </p:grpSpPr>
          <p:sp>
            <p:nvSpPr>
              <p:cNvPr id="288835" name="Oval 67"/>
              <p:cNvSpPr>
                <a:spLocks noChangeArrowheads="1"/>
              </p:cNvSpPr>
              <p:nvPr/>
            </p:nvSpPr>
            <p:spPr bwMode="auto">
              <a:xfrm>
                <a:off x="1151" y="2189"/>
                <a:ext cx="283" cy="28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36" name="Rectangle 68"/>
              <p:cNvSpPr>
                <a:spLocks noChangeArrowheads="1"/>
              </p:cNvSpPr>
              <p:nvPr/>
            </p:nvSpPr>
            <p:spPr bwMode="auto">
              <a:xfrm>
                <a:off x="1122" y="2160"/>
                <a:ext cx="340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837" name="Group 69"/>
            <p:cNvGrpSpPr>
              <a:grpSpLocks/>
            </p:cNvGrpSpPr>
            <p:nvPr/>
          </p:nvGrpSpPr>
          <p:grpSpPr bwMode="auto">
            <a:xfrm>
              <a:off x="2596" y="1026"/>
              <a:ext cx="227" cy="227"/>
              <a:chOff x="1519" y="1253"/>
              <a:chExt cx="227" cy="227"/>
            </a:xfrm>
          </p:grpSpPr>
          <p:sp>
            <p:nvSpPr>
              <p:cNvPr id="288838" name="Oval 70"/>
              <p:cNvSpPr>
                <a:spLocks noChangeArrowheads="1"/>
              </p:cNvSpPr>
              <p:nvPr/>
            </p:nvSpPr>
            <p:spPr bwMode="auto">
              <a:xfrm>
                <a:off x="1548" y="1281"/>
                <a:ext cx="170" cy="17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39" name="Rectangle 71"/>
              <p:cNvSpPr>
                <a:spLocks noChangeArrowheads="1"/>
              </p:cNvSpPr>
              <p:nvPr/>
            </p:nvSpPr>
            <p:spPr bwMode="auto">
              <a:xfrm>
                <a:off x="1519" y="1253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840" name="Group 72"/>
            <p:cNvGrpSpPr>
              <a:grpSpLocks/>
            </p:cNvGrpSpPr>
            <p:nvPr/>
          </p:nvGrpSpPr>
          <p:grpSpPr bwMode="auto">
            <a:xfrm>
              <a:off x="2596" y="1763"/>
              <a:ext cx="227" cy="227"/>
              <a:chOff x="1519" y="1253"/>
              <a:chExt cx="227" cy="227"/>
            </a:xfrm>
          </p:grpSpPr>
          <p:sp>
            <p:nvSpPr>
              <p:cNvPr id="288841" name="Oval 73"/>
              <p:cNvSpPr>
                <a:spLocks noChangeArrowheads="1"/>
              </p:cNvSpPr>
              <p:nvPr/>
            </p:nvSpPr>
            <p:spPr bwMode="auto">
              <a:xfrm>
                <a:off x="1548" y="1281"/>
                <a:ext cx="170" cy="17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42" name="Rectangle 74"/>
              <p:cNvSpPr>
                <a:spLocks noChangeArrowheads="1"/>
              </p:cNvSpPr>
              <p:nvPr/>
            </p:nvSpPr>
            <p:spPr bwMode="auto">
              <a:xfrm>
                <a:off x="1519" y="1253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843" name="Group 75"/>
            <p:cNvGrpSpPr>
              <a:grpSpLocks/>
            </p:cNvGrpSpPr>
            <p:nvPr/>
          </p:nvGrpSpPr>
          <p:grpSpPr bwMode="auto">
            <a:xfrm>
              <a:off x="3844" y="1026"/>
              <a:ext cx="227" cy="227"/>
              <a:chOff x="1519" y="1253"/>
              <a:chExt cx="227" cy="227"/>
            </a:xfrm>
          </p:grpSpPr>
          <p:sp>
            <p:nvSpPr>
              <p:cNvPr id="288844" name="Oval 76"/>
              <p:cNvSpPr>
                <a:spLocks noChangeArrowheads="1"/>
              </p:cNvSpPr>
              <p:nvPr/>
            </p:nvSpPr>
            <p:spPr bwMode="auto">
              <a:xfrm>
                <a:off x="1548" y="1281"/>
                <a:ext cx="170" cy="17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45" name="Rectangle 77"/>
              <p:cNvSpPr>
                <a:spLocks noChangeArrowheads="1"/>
              </p:cNvSpPr>
              <p:nvPr/>
            </p:nvSpPr>
            <p:spPr bwMode="auto">
              <a:xfrm>
                <a:off x="1519" y="1253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846" name="Group 78"/>
            <p:cNvGrpSpPr>
              <a:grpSpLocks/>
            </p:cNvGrpSpPr>
            <p:nvPr/>
          </p:nvGrpSpPr>
          <p:grpSpPr bwMode="auto">
            <a:xfrm>
              <a:off x="3844" y="1763"/>
              <a:ext cx="227" cy="227"/>
              <a:chOff x="1519" y="1253"/>
              <a:chExt cx="227" cy="227"/>
            </a:xfrm>
          </p:grpSpPr>
          <p:sp>
            <p:nvSpPr>
              <p:cNvPr id="288847" name="Oval 79"/>
              <p:cNvSpPr>
                <a:spLocks noChangeArrowheads="1"/>
              </p:cNvSpPr>
              <p:nvPr/>
            </p:nvSpPr>
            <p:spPr bwMode="auto">
              <a:xfrm>
                <a:off x="1548" y="1281"/>
                <a:ext cx="170" cy="17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48" name="Rectangle 80"/>
              <p:cNvSpPr>
                <a:spLocks noChangeArrowheads="1"/>
              </p:cNvSpPr>
              <p:nvPr/>
            </p:nvSpPr>
            <p:spPr bwMode="auto">
              <a:xfrm>
                <a:off x="1519" y="1253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849" name="Oval 81"/>
            <p:cNvSpPr>
              <a:spLocks noChangeArrowheads="1"/>
            </p:cNvSpPr>
            <p:nvPr/>
          </p:nvSpPr>
          <p:spPr bwMode="auto">
            <a:xfrm>
              <a:off x="2710" y="113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50" name="Oval 82"/>
            <p:cNvSpPr>
              <a:spLocks noChangeArrowheads="1"/>
            </p:cNvSpPr>
            <p:nvPr/>
          </p:nvSpPr>
          <p:spPr bwMode="auto">
            <a:xfrm>
              <a:off x="3730" y="113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51" name="Oval 83"/>
            <p:cNvSpPr>
              <a:spLocks noChangeArrowheads="1"/>
            </p:cNvSpPr>
            <p:nvPr/>
          </p:nvSpPr>
          <p:spPr bwMode="auto">
            <a:xfrm>
              <a:off x="2710" y="187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52" name="Oval 84"/>
            <p:cNvSpPr>
              <a:spLocks noChangeArrowheads="1"/>
            </p:cNvSpPr>
            <p:nvPr/>
          </p:nvSpPr>
          <p:spPr bwMode="auto">
            <a:xfrm>
              <a:off x="3730" y="187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88853" name="Group 85"/>
          <p:cNvGrpSpPr>
            <a:grpSpLocks/>
          </p:cNvGrpSpPr>
          <p:nvPr/>
        </p:nvGrpSpPr>
        <p:grpSpPr bwMode="auto">
          <a:xfrm>
            <a:off x="3455988" y="5022850"/>
            <a:ext cx="2235200" cy="1474788"/>
            <a:chOff x="1803" y="1480"/>
            <a:chExt cx="3517" cy="2324"/>
          </a:xfrm>
        </p:grpSpPr>
        <p:sp>
          <p:nvSpPr>
            <p:cNvPr id="288854" name="AutoShape 86"/>
            <p:cNvSpPr>
              <a:spLocks noChangeArrowheads="1"/>
            </p:cNvSpPr>
            <p:nvPr/>
          </p:nvSpPr>
          <p:spPr bwMode="auto">
            <a:xfrm>
              <a:off x="2427" y="2161"/>
              <a:ext cx="2267" cy="28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55" name="AutoShape 87"/>
            <p:cNvSpPr>
              <a:spLocks noChangeArrowheads="1"/>
            </p:cNvSpPr>
            <p:nvPr/>
          </p:nvSpPr>
          <p:spPr bwMode="auto">
            <a:xfrm>
              <a:off x="2427" y="2784"/>
              <a:ext cx="2267" cy="28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56" name="AutoShape 88"/>
            <p:cNvSpPr>
              <a:spLocks noChangeArrowheads="1"/>
            </p:cNvSpPr>
            <p:nvPr/>
          </p:nvSpPr>
          <p:spPr bwMode="auto">
            <a:xfrm>
              <a:off x="1973" y="3521"/>
              <a:ext cx="3175" cy="28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57" name="AutoShape 89"/>
            <p:cNvSpPr>
              <a:spLocks noChangeArrowheads="1"/>
            </p:cNvSpPr>
            <p:nvPr/>
          </p:nvSpPr>
          <p:spPr bwMode="auto">
            <a:xfrm>
              <a:off x="1973" y="1480"/>
              <a:ext cx="3175" cy="22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88858" name="Group 90"/>
            <p:cNvGrpSpPr>
              <a:grpSpLocks/>
            </p:cNvGrpSpPr>
            <p:nvPr/>
          </p:nvGrpSpPr>
          <p:grpSpPr bwMode="auto">
            <a:xfrm>
              <a:off x="1803" y="1536"/>
              <a:ext cx="793" cy="2154"/>
              <a:chOff x="1803" y="1083"/>
              <a:chExt cx="793" cy="2154"/>
            </a:xfrm>
          </p:grpSpPr>
          <p:sp>
            <p:nvSpPr>
              <p:cNvPr id="288859" name="Line 91"/>
              <p:cNvSpPr>
                <a:spLocks noChangeShapeType="1"/>
              </p:cNvSpPr>
              <p:nvPr/>
            </p:nvSpPr>
            <p:spPr bwMode="auto">
              <a:xfrm>
                <a:off x="1973" y="1253"/>
                <a:ext cx="453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60" name="Line 92"/>
              <p:cNvSpPr>
                <a:spLocks noChangeShapeType="1"/>
              </p:cNvSpPr>
              <p:nvPr/>
            </p:nvSpPr>
            <p:spPr bwMode="auto">
              <a:xfrm>
                <a:off x="2426" y="1706"/>
                <a:ext cx="0" cy="9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61" name="Line 93"/>
              <p:cNvSpPr>
                <a:spLocks noChangeShapeType="1"/>
              </p:cNvSpPr>
              <p:nvPr/>
            </p:nvSpPr>
            <p:spPr bwMode="auto">
              <a:xfrm flipH="1">
                <a:off x="1973" y="2614"/>
                <a:ext cx="453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62" name="Line 94"/>
              <p:cNvSpPr>
                <a:spLocks noChangeShapeType="1"/>
              </p:cNvSpPr>
              <p:nvPr/>
            </p:nvSpPr>
            <p:spPr bwMode="auto">
              <a:xfrm>
                <a:off x="1973" y="1253"/>
                <a:ext cx="0" cy="18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63" name="Oval 95"/>
              <p:cNvSpPr>
                <a:spLocks noChangeArrowheads="1"/>
              </p:cNvSpPr>
              <p:nvPr/>
            </p:nvSpPr>
            <p:spPr bwMode="auto">
              <a:xfrm>
                <a:off x="1803" y="108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64" name="Oval 96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65" name="Oval 97"/>
              <p:cNvSpPr>
                <a:spLocks noChangeArrowheads="1"/>
              </p:cNvSpPr>
              <p:nvPr/>
            </p:nvSpPr>
            <p:spPr bwMode="auto">
              <a:xfrm>
                <a:off x="1803" y="2897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66" name="Oval 98"/>
              <p:cNvSpPr>
                <a:spLocks noChangeArrowheads="1"/>
              </p:cNvSpPr>
              <p:nvPr/>
            </p:nvSpPr>
            <p:spPr bwMode="auto">
              <a:xfrm>
                <a:off x="2256" y="2444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867" name="Group 99"/>
            <p:cNvGrpSpPr>
              <a:grpSpLocks/>
            </p:cNvGrpSpPr>
            <p:nvPr/>
          </p:nvGrpSpPr>
          <p:grpSpPr bwMode="auto">
            <a:xfrm>
              <a:off x="2711" y="1537"/>
              <a:ext cx="793" cy="2154"/>
              <a:chOff x="1803" y="1083"/>
              <a:chExt cx="793" cy="2154"/>
            </a:xfrm>
          </p:grpSpPr>
          <p:sp>
            <p:nvSpPr>
              <p:cNvPr id="288868" name="Line 100"/>
              <p:cNvSpPr>
                <a:spLocks noChangeShapeType="1"/>
              </p:cNvSpPr>
              <p:nvPr/>
            </p:nvSpPr>
            <p:spPr bwMode="auto">
              <a:xfrm>
                <a:off x="1973" y="1253"/>
                <a:ext cx="453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69" name="Line 101"/>
              <p:cNvSpPr>
                <a:spLocks noChangeShapeType="1"/>
              </p:cNvSpPr>
              <p:nvPr/>
            </p:nvSpPr>
            <p:spPr bwMode="auto">
              <a:xfrm>
                <a:off x="2426" y="1706"/>
                <a:ext cx="0" cy="9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70" name="Line 102"/>
              <p:cNvSpPr>
                <a:spLocks noChangeShapeType="1"/>
              </p:cNvSpPr>
              <p:nvPr/>
            </p:nvSpPr>
            <p:spPr bwMode="auto">
              <a:xfrm flipH="1">
                <a:off x="1973" y="2614"/>
                <a:ext cx="453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71" name="Line 103"/>
              <p:cNvSpPr>
                <a:spLocks noChangeShapeType="1"/>
              </p:cNvSpPr>
              <p:nvPr/>
            </p:nvSpPr>
            <p:spPr bwMode="auto">
              <a:xfrm>
                <a:off x="1973" y="1253"/>
                <a:ext cx="0" cy="18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72" name="Oval 104"/>
              <p:cNvSpPr>
                <a:spLocks noChangeArrowheads="1"/>
              </p:cNvSpPr>
              <p:nvPr/>
            </p:nvSpPr>
            <p:spPr bwMode="auto">
              <a:xfrm>
                <a:off x="1803" y="108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73" name="Oval 105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74" name="Oval 106"/>
              <p:cNvSpPr>
                <a:spLocks noChangeArrowheads="1"/>
              </p:cNvSpPr>
              <p:nvPr/>
            </p:nvSpPr>
            <p:spPr bwMode="auto">
              <a:xfrm>
                <a:off x="1803" y="2897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75" name="Oval 107"/>
              <p:cNvSpPr>
                <a:spLocks noChangeArrowheads="1"/>
              </p:cNvSpPr>
              <p:nvPr/>
            </p:nvSpPr>
            <p:spPr bwMode="auto">
              <a:xfrm>
                <a:off x="2256" y="2444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876" name="Group 108"/>
            <p:cNvGrpSpPr>
              <a:grpSpLocks/>
            </p:cNvGrpSpPr>
            <p:nvPr/>
          </p:nvGrpSpPr>
          <p:grpSpPr bwMode="auto">
            <a:xfrm flipH="1">
              <a:off x="3619" y="1538"/>
              <a:ext cx="793" cy="2154"/>
              <a:chOff x="1803" y="1083"/>
              <a:chExt cx="793" cy="2154"/>
            </a:xfrm>
          </p:grpSpPr>
          <p:sp>
            <p:nvSpPr>
              <p:cNvPr id="288877" name="Line 109"/>
              <p:cNvSpPr>
                <a:spLocks noChangeShapeType="1"/>
              </p:cNvSpPr>
              <p:nvPr/>
            </p:nvSpPr>
            <p:spPr bwMode="auto">
              <a:xfrm>
                <a:off x="1973" y="1253"/>
                <a:ext cx="453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78" name="Line 110"/>
              <p:cNvSpPr>
                <a:spLocks noChangeShapeType="1"/>
              </p:cNvSpPr>
              <p:nvPr/>
            </p:nvSpPr>
            <p:spPr bwMode="auto">
              <a:xfrm>
                <a:off x="2426" y="1706"/>
                <a:ext cx="0" cy="9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79" name="Line 111"/>
              <p:cNvSpPr>
                <a:spLocks noChangeShapeType="1"/>
              </p:cNvSpPr>
              <p:nvPr/>
            </p:nvSpPr>
            <p:spPr bwMode="auto">
              <a:xfrm flipH="1">
                <a:off x="1973" y="2614"/>
                <a:ext cx="453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80" name="Line 112"/>
              <p:cNvSpPr>
                <a:spLocks noChangeShapeType="1"/>
              </p:cNvSpPr>
              <p:nvPr/>
            </p:nvSpPr>
            <p:spPr bwMode="auto">
              <a:xfrm>
                <a:off x="1973" y="1253"/>
                <a:ext cx="0" cy="18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81" name="Oval 113"/>
              <p:cNvSpPr>
                <a:spLocks noChangeArrowheads="1"/>
              </p:cNvSpPr>
              <p:nvPr/>
            </p:nvSpPr>
            <p:spPr bwMode="auto">
              <a:xfrm>
                <a:off x="1803" y="108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82" name="Oval 114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83" name="Oval 115"/>
              <p:cNvSpPr>
                <a:spLocks noChangeArrowheads="1"/>
              </p:cNvSpPr>
              <p:nvPr/>
            </p:nvSpPr>
            <p:spPr bwMode="auto">
              <a:xfrm>
                <a:off x="1803" y="2897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84" name="Oval 116"/>
              <p:cNvSpPr>
                <a:spLocks noChangeArrowheads="1"/>
              </p:cNvSpPr>
              <p:nvPr/>
            </p:nvSpPr>
            <p:spPr bwMode="auto">
              <a:xfrm>
                <a:off x="2256" y="2444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885" name="Group 117"/>
            <p:cNvGrpSpPr>
              <a:grpSpLocks/>
            </p:cNvGrpSpPr>
            <p:nvPr/>
          </p:nvGrpSpPr>
          <p:grpSpPr bwMode="auto">
            <a:xfrm flipH="1">
              <a:off x="4527" y="1539"/>
              <a:ext cx="793" cy="2154"/>
              <a:chOff x="1803" y="1083"/>
              <a:chExt cx="793" cy="2154"/>
            </a:xfrm>
          </p:grpSpPr>
          <p:sp>
            <p:nvSpPr>
              <p:cNvPr id="288886" name="Line 118"/>
              <p:cNvSpPr>
                <a:spLocks noChangeShapeType="1"/>
              </p:cNvSpPr>
              <p:nvPr/>
            </p:nvSpPr>
            <p:spPr bwMode="auto">
              <a:xfrm>
                <a:off x="1973" y="1253"/>
                <a:ext cx="453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87" name="Line 119"/>
              <p:cNvSpPr>
                <a:spLocks noChangeShapeType="1"/>
              </p:cNvSpPr>
              <p:nvPr/>
            </p:nvSpPr>
            <p:spPr bwMode="auto">
              <a:xfrm>
                <a:off x="2426" y="1706"/>
                <a:ext cx="0" cy="9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88" name="Line 120"/>
              <p:cNvSpPr>
                <a:spLocks noChangeShapeType="1"/>
              </p:cNvSpPr>
              <p:nvPr/>
            </p:nvSpPr>
            <p:spPr bwMode="auto">
              <a:xfrm flipH="1">
                <a:off x="1973" y="2614"/>
                <a:ext cx="453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89" name="Line 121"/>
              <p:cNvSpPr>
                <a:spLocks noChangeShapeType="1"/>
              </p:cNvSpPr>
              <p:nvPr/>
            </p:nvSpPr>
            <p:spPr bwMode="auto">
              <a:xfrm>
                <a:off x="1973" y="1253"/>
                <a:ext cx="0" cy="18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88890" name="Oval 122"/>
              <p:cNvSpPr>
                <a:spLocks noChangeArrowheads="1"/>
              </p:cNvSpPr>
              <p:nvPr/>
            </p:nvSpPr>
            <p:spPr bwMode="auto">
              <a:xfrm>
                <a:off x="1803" y="108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91" name="Oval 123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92" name="Oval 124"/>
              <p:cNvSpPr>
                <a:spLocks noChangeArrowheads="1"/>
              </p:cNvSpPr>
              <p:nvPr/>
            </p:nvSpPr>
            <p:spPr bwMode="auto">
              <a:xfrm>
                <a:off x="1803" y="2897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893" name="Oval 125"/>
              <p:cNvSpPr>
                <a:spLocks noChangeArrowheads="1"/>
              </p:cNvSpPr>
              <p:nvPr/>
            </p:nvSpPr>
            <p:spPr bwMode="auto">
              <a:xfrm>
                <a:off x="2256" y="2444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88894" name="Group 126"/>
          <p:cNvGrpSpPr>
            <a:grpSpLocks/>
          </p:cNvGrpSpPr>
          <p:nvPr/>
        </p:nvGrpSpPr>
        <p:grpSpPr bwMode="auto">
          <a:xfrm>
            <a:off x="6786563" y="4591050"/>
            <a:ext cx="2054225" cy="2051050"/>
            <a:chOff x="2086" y="913"/>
            <a:chExt cx="3234" cy="3231"/>
          </a:xfrm>
        </p:grpSpPr>
        <p:sp>
          <p:nvSpPr>
            <p:cNvPr id="288895" name="AutoShape 127"/>
            <p:cNvSpPr>
              <a:spLocks noChangeArrowheads="1"/>
            </p:cNvSpPr>
            <p:nvPr/>
          </p:nvSpPr>
          <p:spPr bwMode="auto">
            <a:xfrm>
              <a:off x="2426" y="1820"/>
              <a:ext cx="2722" cy="34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96" name="AutoShape 128"/>
            <p:cNvSpPr>
              <a:spLocks noChangeArrowheads="1"/>
            </p:cNvSpPr>
            <p:nvPr/>
          </p:nvSpPr>
          <p:spPr bwMode="auto">
            <a:xfrm>
              <a:off x="2426" y="2727"/>
              <a:ext cx="2722" cy="34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97" name="AutoShape 129"/>
            <p:cNvSpPr>
              <a:spLocks noChangeArrowheads="1"/>
            </p:cNvSpPr>
            <p:nvPr/>
          </p:nvSpPr>
          <p:spPr bwMode="auto">
            <a:xfrm>
              <a:off x="2426" y="3634"/>
              <a:ext cx="2722" cy="34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898" name="AutoShape 130"/>
            <p:cNvSpPr>
              <a:spLocks noChangeArrowheads="1"/>
            </p:cNvSpPr>
            <p:nvPr/>
          </p:nvSpPr>
          <p:spPr bwMode="auto">
            <a:xfrm>
              <a:off x="2426" y="913"/>
              <a:ext cx="2722" cy="34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88899" name="Group 131"/>
            <p:cNvGrpSpPr>
              <a:grpSpLocks/>
            </p:cNvGrpSpPr>
            <p:nvPr/>
          </p:nvGrpSpPr>
          <p:grpSpPr bwMode="auto">
            <a:xfrm>
              <a:off x="2086" y="1083"/>
              <a:ext cx="510" cy="3061"/>
              <a:chOff x="2086" y="1083"/>
              <a:chExt cx="510" cy="3061"/>
            </a:xfrm>
          </p:grpSpPr>
          <p:sp>
            <p:nvSpPr>
              <p:cNvPr id="288900" name="AutoShape 132"/>
              <p:cNvSpPr>
                <a:spLocks noChangeArrowheads="1"/>
              </p:cNvSpPr>
              <p:nvPr/>
            </p:nvSpPr>
            <p:spPr bwMode="auto">
              <a:xfrm>
                <a:off x="2086" y="1139"/>
                <a:ext cx="340" cy="283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01" name="Oval 133"/>
              <p:cNvSpPr>
                <a:spLocks noChangeArrowheads="1"/>
              </p:cNvSpPr>
              <p:nvPr/>
            </p:nvSpPr>
            <p:spPr bwMode="auto">
              <a:xfrm>
                <a:off x="2256" y="108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02" name="Oval 134"/>
              <p:cNvSpPr>
                <a:spLocks noChangeArrowheads="1"/>
              </p:cNvSpPr>
              <p:nvPr/>
            </p:nvSpPr>
            <p:spPr bwMode="auto">
              <a:xfrm>
                <a:off x="2256" y="1990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03" name="Oval 135"/>
              <p:cNvSpPr>
                <a:spLocks noChangeArrowheads="1"/>
              </p:cNvSpPr>
              <p:nvPr/>
            </p:nvSpPr>
            <p:spPr bwMode="auto">
              <a:xfrm>
                <a:off x="2256" y="2897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04" name="Oval 136"/>
              <p:cNvSpPr>
                <a:spLocks noChangeArrowheads="1"/>
              </p:cNvSpPr>
              <p:nvPr/>
            </p:nvSpPr>
            <p:spPr bwMode="auto">
              <a:xfrm>
                <a:off x="2256" y="3804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905" name="Group 137"/>
            <p:cNvGrpSpPr>
              <a:grpSpLocks/>
            </p:cNvGrpSpPr>
            <p:nvPr/>
          </p:nvGrpSpPr>
          <p:grpSpPr bwMode="auto">
            <a:xfrm>
              <a:off x="2994" y="1083"/>
              <a:ext cx="510" cy="3061"/>
              <a:chOff x="2086" y="1083"/>
              <a:chExt cx="510" cy="3061"/>
            </a:xfrm>
          </p:grpSpPr>
          <p:sp>
            <p:nvSpPr>
              <p:cNvPr id="288906" name="AutoShape 138"/>
              <p:cNvSpPr>
                <a:spLocks noChangeArrowheads="1"/>
              </p:cNvSpPr>
              <p:nvPr/>
            </p:nvSpPr>
            <p:spPr bwMode="auto">
              <a:xfrm>
                <a:off x="2086" y="1139"/>
                <a:ext cx="340" cy="283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07" name="Oval 139"/>
              <p:cNvSpPr>
                <a:spLocks noChangeArrowheads="1"/>
              </p:cNvSpPr>
              <p:nvPr/>
            </p:nvSpPr>
            <p:spPr bwMode="auto">
              <a:xfrm>
                <a:off x="2256" y="108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08" name="Oval 140"/>
              <p:cNvSpPr>
                <a:spLocks noChangeArrowheads="1"/>
              </p:cNvSpPr>
              <p:nvPr/>
            </p:nvSpPr>
            <p:spPr bwMode="auto">
              <a:xfrm>
                <a:off x="2256" y="1990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09" name="Oval 141"/>
              <p:cNvSpPr>
                <a:spLocks noChangeArrowheads="1"/>
              </p:cNvSpPr>
              <p:nvPr/>
            </p:nvSpPr>
            <p:spPr bwMode="auto">
              <a:xfrm>
                <a:off x="2256" y="2897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10" name="Oval 142"/>
              <p:cNvSpPr>
                <a:spLocks noChangeArrowheads="1"/>
              </p:cNvSpPr>
              <p:nvPr/>
            </p:nvSpPr>
            <p:spPr bwMode="auto">
              <a:xfrm>
                <a:off x="2256" y="3804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911" name="Group 143"/>
            <p:cNvGrpSpPr>
              <a:grpSpLocks/>
            </p:cNvGrpSpPr>
            <p:nvPr/>
          </p:nvGrpSpPr>
          <p:grpSpPr bwMode="auto">
            <a:xfrm>
              <a:off x="3902" y="1083"/>
              <a:ext cx="510" cy="3061"/>
              <a:chOff x="2086" y="1083"/>
              <a:chExt cx="510" cy="3061"/>
            </a:xfrm>
          </p:grpSpPr>
          <p:sp>
            <p:nvSpPr>
              <p:cNvPr id="288912" name="AutoShape 144"/>
              <p:cNvSpPr>
                <a:spLocks noChangeArrowheads="1"/>
              </p:cNvSpPr>
              <p:nvPr/>
            </p:nvSpPr>
            <p:spPr bwMode="auto">
              <a:xfrm>
                <a:off x="2086" y="1139"/>
                <a:ext cx="340" cy="283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13" name="Oval 145"/>
              <p:cNvSpPr>
                <a:spLocks noChangeArrowheads="1"/>
              </p:cNvSpPr>
              <p:nvPr/>
            </p:nvSpPr>
            <p:spPr bwMode="auto">
              <a:xfrm>
                <a:off x="2256" y="108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14" name="Oval 146"/>
              <p:cNvSpPr>
                <a:spLocks noChangeArrowheads="1"/>
              </p:cNvSpPr>
              <p:nvPr/>
            </p:nvSpPr>
            <p:spPr bwMode="auto">
              <a:xfrm>
                <a:off x="2256" y="1990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15" name="Oval 147"/>
              <p:cNvSpPr>
                <a:spLocks noChangeArrowheads="1"/>
              </p:cNvSpPr>
              <p:nvPr/>
            </p:nvSpPr>
            <p:spPr bwMode="auto">
              <a:xfrm>
                <a:off x="2256" y="2897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16" name="Oval 148"/>
              <p:cNvSpPr>
                <a:spLocks noChangeArrowheads="1"/>
              </p:cNvSpPr>
              <p:nvPr/>
            </p:nvSpPr>
            <p:spPr bwMode="auto">
              <a:xfrm>
                <a:off x="2256" y="3804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88917" name="Group 149"/>
            <p:cNvGrpSpPr>
              <a:grpSpLocks/>
            </p:cNvGrpSpPr>
            <p:nvPr/>
          </p:nvGrpSpPr>
          <p:grpSpPr bwMode="auto">
            <a:xfrm>
              <a:off x="4810" y="1083"/>
              <a:ext cx="510" cy="3061"/>
              <a:chOff x="2086" y="1083"/>
              <a:chExt cx="510" cy="3061"/>
            </a:xfrm>
          </p:grpSpPr>
          <p:sp>
            <p:nvSpPr>
              <p:cNvPr id="288918" name="AutoShape 150"/>
              <p:cNvSpPr>
                <a:spLocks noChangeArrowheads="1"/>
              </p:cNvSpPr>
              <p:nvPr/>
            </p:nvSpPr>
            <p:spPr bwMode="auto">
              <a:xfrm>
                <a:off x="2086" y="1139"/>
                <a:ext cx="340" cy="283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19" name="Oval 151"/>
              <p:cNvSpPr>
                <a:spLocks noChangeArrowheads="1"/>
              </p:cNvSpPr>
              <p:nvPr/>
            </p:nvSpPr>
            <p:spPr bwMode="auto">
              <a:xfrm>
                <a:off x="2256" y="108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20" name="Oval 152"/>
              <p:cNvSpPr>
                <a:spLocks noChangeArrowheads="1"/>
              </p:cNvSpPr>
              <p:nvPr/>
            </p:nvSpPr>
            <p:spPr bwMode="auto">
              <a:xfrm>
                <a:off x="2256" y="1990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21" name="Oval 153"/>
              <p:cNvSpPr>
                <a:spLocks noChangeArrowheads="1"/>
              </p:cNvSpPr>
              <p:nvPr/>
            </p:nvSpPr>
            <p:spPr bwMode="auto">
              <a:xfrm>
                <a:off x="2256" y="2897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922" name="Oval 154"/>
              <p:cNvSpPr>
                <a:spLocks noChangeArrowheads="1"/>
              </p:cNvSpPr>
              <p:nvPr/>
            </p:nvSpPr>
            <p:spPr bwMode="auto">
              <a:xfrm>
                <a:off x="2256" y="3804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88923" name="AutoShape 155"/>
          <p:cNvSpPr>
            <a:spLocks noChangeArrowheads="1"/>
          </p:cNvSpPr>
          <p:nvPr/>
        </p:nvSpPr>
        <p:spPr bwMode="auto">
          <a:xfrm>
            <a:off x="2646363" y="5562600"/>
            <a:ext cx="539750" cy="449263"/>
          </a:xfrm>
          <a:prstGeom prst="rightArrow">
            <a:avLst>
              <a:gd name="adj1" fmla="val 54769"/>
              <a:gd name="adj2" fmla="val 37811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24" name="AutoShape 156"/>
          <p:cNvSpPr>
            <a:spLocks noChangeArrowheads="1"/>
          </p:cNvSpPr>
          <p:nvPr/>
        </p:nvSpPr>
        <p:spPr bwMode="auto">
          <a:xfrm>
            <a:off x="5976938" y="5562600"/>
            <a:ext cx="539750" cy="449263"/>
          </a:xfrm>
          <a:prstGeom prst="rightArrow">
            <a:avLst>
              <a:gd name="adj1" fmla="val 54769"/>
              <a:gd name="adj2" fmla="val 37811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25" name="Rectangle 157"/>
          <p:cNvSpPr>
            <a:spLocks noChangeArrowheads="1"/>
          </p:cNvSpPr>
          <p:nvPr/>
        </p:nvSpPr>
        <p:spPr bwMode="auto">
          <a:xfrm>
            <a:off x="684213" y="4149725"/>
            <a:ext cx="7775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chemeClr val="folHlink"/>
              </a:buClr>
              <a:buSzPct val="60000"/>
            </a:pPr>
            <a:r>
              <a:rPr lang="en-US" altLang="ja-JP" sz="2800"/>
              <a:t>2</a:t>
            </a:r>
            <a:r>
              <a:rPr lang="ja-JP" altLang="en-US" sz="2800"/>
              <a:t>次元トーラス </a:t>
            </a:r>
            <a:r>
              <a:rPr lang="en-US" altLang="ja-JP" sz="2800"/>
              <a:t>(</a:t>
            </a:r>
            <a:r>
              <a:rPr lang="ja-JP" altLang="en-US" sz="2800"/>
              <a:t>ドーナツの表面</a:t>
            </a:r>
            <a:r>
              <a:rPr lang="en-US" altLang="ja-JP" sz="2800"/>
              <a:t>)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288926" name="Oval 158"/>
          <p:cNvSpPr>
            <a:spLocks noChangeArrowheads="1"/>
          </p:cNvSpPr>
          <p:nvPr/>
        </p:nvSpPr>
        <p:spPr bwMode="auto">
          <a:xfrm>
            <a:off x="3921125" y="19907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27" name="Oval 159"/>
          <p:cNvSpPr>
            <a:spLocks noChangeArrowheads="1"/>
          </p:cNvSpPr>
          <p:nvPr/>
        </p:nvSpPr>
        <p:spPr bwMode="auto">
          <a:xfrm>
            <a:off x="3921125" y="2566988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28" name="Oval 160"/>
          <p:cNvSpPr>
            <a:spLocks noChangeArrowheads="1"/>
          </p:cNvSpPr>
          <p:nvPr/>
        </p:nvSpPr>
        <p:spPr bwMode="auto">
          <a:xfrm>
            <a:off x="3921125" y="31416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29" name="Oval 161"/>
          <p:cNvSpPr>
            <a:spLocks noChangeArrowheads="1"/>
          </p:cNvSpPr>
          <p:nvPr/>
        </p:nvSpPr>
        <p:spPr bwMode="auto">
          <a:xfrm>
            <a:off x="3921125" y="37179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30" name="Oval 162"/>
          <p:cNvSpPr>
            <a:spLocks noChangeArrowheads="1"/>
          </p:cNvSpPr>
          <p:nvPr/>
        </p:nvSpPr>
        <p:spPr bwMode="auto">
          <a:xfrm>
            <a:off x="4497388" y="19907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31" name="Oval 163"/>
          <p:cNvSpPr>
            <a:spLocks noChangeArrowheads="1"/>
          </p:cNvSpPr>
          <p:nvPr/>
        </p:nvSpPr>
        <p:spPr bwMode="auto">
          <a:xfrm>
            <a:off x="4497388" y="2566988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32" name="Oval 164"/>
          <p:cNvSpPr>
            <a:spLocks noChangeArrowheads="1"/>
          </p:cNvSpPr>
          <p:nvPr/>
        </p:nvSpPr>
        <p:spPr bwMode="auto">
          <a:xfrm>
            <a:off x="4497388" y="31416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33" name="Oval 165"/>
          <p:cNvSpPr>
            <a:spLocks noChangeArrowheads="1"/>
          </p:cNvSpPr>
          <p:nvPr/>
        </p:nvSpPr>
        <p:spPr bwMode="auto">
          <a:xfrm>
            <a:off x="4497388" y="37179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34" name="Oval 166"/>
          <p:cNvSpPr>
            <a:spLocks noChangeArrowheads="1"/>
          </p:cNvSpPr>
          <p:nvPr/>
        </p:nvSpPr>
        <p:spPr bwMode="auto">
          <a:xfrm>
            <a:off x="5075238" y="19907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35" name="Oval 167"/>
          <p:cNvSpPr>
            <a:spLocks noChangeArrowheads="1"/>
          </p:cNvSpPr>
          <p:nvPr/>
        </p:nvSpPr>
        <p:spPr bwMode="auto">
          <a:xfrm>
            <a:off x="5075238" y="2566988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36" name="Oval 168"/>
          <p:cNvSpPr>
            <a:spLocks noChangeArrowheads="1"/>
          </p:cNvSpPr>
          <p:nvPr/>
        </p:nvSpPr>
        <p:spPr bwMode="auto">
          <a:xfrm>
            <a:off x="5075238" y="31416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37" name="Oval 169"/>
          <p:cNvSpPr>
            <a:spLocks noChangeArrowheads="1"/>
          </p:cNvSpPr>
          <p:nvPr/>
        </p:nvSpPr>
        <p:spPr bwMode="auto">
          <a:xfrm>
            <a:off x="5075238" y="37179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38" name="Oval 170"/>
          <p:cNvSpPr>
            <a:spLocks noChangeArrowheads="1"/>
          </p:cNvSpPr>
          <p:nvPr/>
        </p:nvSpPr>
        <p:spPr bwMode="auto">
          <a:xfrm>
            <a:off x="5651500" y="19907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39" name="Oval 171"/>
          <p:cNvSpPr>
            <a:spLocks noChangeArrowheads="1"/>
          </p:cNvSpPr>
          <p:nvPr/>
        </p:nvSpPr>
        <p:spPr bwMode="auto">
          <a:xfrm>
            <a:off x="5651500" y="2566988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40" name="Oval 172"/>
          <p:cNvSpPr>
            <a:spLocks noChangeArrowheads="1"/>
          </p:cNvSpPr>
          <p:nvPr/>
        </p:nvSpPr>
        <p:spPr bwMode="auto">
          <a:xfrm>
            <a:off x="5651500" y="31416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8941" name="Oval 173"/>
          <p:cNvSpPr>
            <a:spLocks noChangeArrowheads="1"/>
          </p:cNvSpPr>
          <p:nvPr/>
        </p:nvSpPr>
        <p:spPr bwMode="auto">
          <a:xfrm>
            <a:off x="5651500" y="37179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90818" name="Oval 2"/>
          <p:cNvSpPr>
            <a:spLocks noChangeArrowheads="1"/>
          </p:cNvSpPr>
          <p:nvPr/>
        </p:nvSpPr>
        <p:spPr bwMode="auto">
          <a:xfrm>
            <a:off x="5940425" y="3429000"/>
            <a:ext cx="1439863" cy="14398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スーパーにする方法：      の通信路 </a:t>
            </a:r>
            <a:r>
              <a:rPr lang="en-US" altLang="ja-JP"/>
              <a:t>(2/2)</a:t>
            </a:r>
          </a:p>
        </p:txBody>
      </p:sp>
      <p:pic>
        <p:nvPicPr>
          <p:cNvPr id="290820" name="Picture 4" descr="K-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60350"/>
            <a:ext cx="712788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775575" cy="504825"/>
          </a:xfrm>
          <a:noFill/>
          <a:ln/>
        </p:spPr>
        <p:txBody>
          <a:bodyPr/>
          <a:lstStyle/>
          <a:p>
            <a:r>
              <a:rPr lang="en-US" altLang="ja-JP"/>
              <a:t>6</a:t>
            </a:r>
            <a:r>
              <a:rPr lang="ja-JP" altLang="en-US"/>
              <a:t>次元メッシュ／トーラス結合網 </a:t>
            </a:r>
            <a:r>
              <a:rPr lang="en-US" altLang="ja-JP">
                <a:solidFill>
                  <a:srgbClr val="CC0000"/>
                </a:solidFill>
              </a:rPr>
              <a:t>Tofu</a:t>
            </a: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1279525" y="5589588"/>
            <a:ext cx="149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x=24 (</a:t>
            </a:r>
            <a:r>
              <a:rPr lang="ja-JP" altLang="en-US" sz="1600">
                <a:latin typeface="Arial Rounded MT Bold" pitchFamily="34" charset="0"/>
              </a:rPr>
              <a:t>トーラス</a:t>
            </a:r>
            <a:r>
              <a:rPr lang="en-US" altLang="ja-JP" sz="1600">
                <a:latin typeface="Arial Rounded MT Bold" pitchFamily="34" charset="0"/>
              </a:rPr>
              <a:t>)</a:t>
            </a: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 rot="-5400000">
            <a:off x="-278607" y="4339432"/>
            <a:ext cx="1731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z=16+1 (</a:t>
            </a:r>
            <a:r>
              <a:rPr lang="ja-JP" altLang="en-US" sz="1600">
                <a:latin typeface="Arial Rounded MT Bold" pitchFamily="34" charset="0"/>
              </a:rPr>
              <a:t>トーラス</a:t>
            </a:r>
            <a:r>
              <a:rPr lang="en-US" altLang="ja-JP" sz="1600">
                <a:latin typeface="Arial Rounded MT Bold" pitchFamily="34" charset="0"/>
              </a:rPr>
              <a:t>)</a:t>
            </a:r>
          </a:p>
        </p:txBody>
      </p:sp>
      <p:sp>
        <p:nvSpPr>
          <p:cNvPr id="290824" name="Rectangle 8"/>
          <p:cNvSpPr>
            <a:spLocks noChangeArrowheads="1"/>
          </p:cNvSpPr>
          <p:nvPr/>
        </p:nvSpPr>
        <p:spPr bwMode="auto">
          <a:xfrm rot="40128457">
            <a:off x="346869" y="2445544"/>
            <a:ext cx="1487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>
                <a:latin typeface="Arial Rounded MT Bold" pitchFamily="34" charset="0"/>
              </a:rPr>
              <a:t>ｙ</a:t>
            </a:r>
            <a:r>
              <a:rPr lang="en-US" altLang="ja-JP" sz="1600">
                <a:latin typeface="Arial Rounded MT Bold" pitchFamily="34" charset="0"/>
              </a:rPr>
              <a:t>=18 (</a:t>
            </a:r>
            <a:r>
              <a:rPr lang="ja-JP" altLang="en-US" sz="1600">
                <a:latin typeface="Arial Rounded MT Bold" pitchFamily="34" charset="0"/>
              </a:rPr>
              <a:t>メッシュ</a:t>
            </a:r>
            <a:r>
              <a:rPr lang="en-US" altLang="ja-JP" sz="1600">
                <a:latin typeface="Arial Rounded MT Bold" pitchFamily="34" charset="0"/>
              </a:rPr>
              <a:t>)</a:t>
            </a:r>
          </a:p>
        </p:txBody>
      </p:sp>
      <p:grpSp>
        <p:nvGrpSpPr>
          <p:cNvPr id="290825" name="Group 9"/>
          <p:cNvGrpSpPr>
            <a:grpSpLocks/>
          </p:cNvGrpSpPr>
          <p:nvPr/>
        </p:nvGrpSpPr>
        <p:grpSpPr bwMode="auto">
          <a:xfrm>
            <a:off x="6011863" y="3644900"/>
            <a:ext cx="1241425" cy="1008063"/>
            <a:chOff x="2869" y="2296"/>
            <a:chExt cx="782" cy="635"/>
          </a:xfrm>
        </p:grpSpPr>
        <p:sp>
          <p:nvSpPr>
            <p:cNvPr id="290826" name="AutoShape 10"/>
            <p:cNvSpPr>
              <a:spLocks noChangeArrowheads="1"/>
            </p:cNvSpPr>
            <p:nvPr/>
          </p:nvSpPr>
          <p:spPr bwMode="auto">
            <a:xfrm rot="19380000">
              <a:off x="2869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827" name="Group 11"/>
            <p:cNvGrpSpPr>
              <a:grpSpLocks/>
            </p:cNvGrpSpPr>
            <p:nvPr/>
          </p:nvGrpSpPr>
          <p:grpSpPr bwMode="auto">
            <a:xfrm>
              <a:off x="3288" y="2296"/>
              <a:ext cx="363" cy="363"/>
              <a:chOff x="3288" y="2296"/>
              <a:chExt cx="363" cy="363"/>
            </a:xfrm>
          </p:grpSpPr>
          <p:sp>
            <p:nvSpPr>
              <p:cNvPr id="290828" name="Line 12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29" name="Line 13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30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31" name="Line 15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32" name="Oval 16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33" name="Oval 17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34" name="Oval 18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35" name="Oval 19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90836" name="Line 20"/>
            <p:cNvSpPr>
              <a:spLocks noChangeShapeType="1"/>
            </p:cNvSpPr>
            <p:nvPr/>
          </p:nvSpPr>
          <p:spPr bwMode="auto">
            <a:xfrm>
              <a:off x="3153" y="2477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837" name="Line 21"/>
            <p:cNvSpPr>
              <a:spLocks noChangeShapeType="1"/>
            </p:cNvSpPr>
            <p:nvPr/>
          </p:nvSpPr>
          <p:spPr bwMode="auto">
            <a:xfrm>
              <a:off x="3153" y="2750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838" name="AutoShape 22"/>
            <p:cNvSpPr>
              <a:spLocks noChangeArrowheads="1"/>
            </p:cNvSpPr>
            <p:nvPr/>
          </p:nvSpPr>
          <p:spPr bwMode="auto">
            <a:xfrm rot="19380000">
              <a:off x="3140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39" name="AutoShape 23"/>
            <p:cNvSpPr>
              <a:spLocks noChangeArrowheads="1"/>
            </p:cNvSpPr>
            <p:nvPr/>
          </p:nvSpPr>
          <p:spPr bwMode="auto">
            <a:xfrm rot="19380000">
              <a:off x="2869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40" name="AutoShape 24"/>
            <p:cNvSpPr>
              <a:spLocks noChangeArrowheads="1"/>
            </p:cNvSpPr>
            <p:nvPr/>
          </p:nvSpPr>
          <p:spPr bwMode="auto">
            <a:xfrm rot="19380000">
              <a:off x="3140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41" name="Line 25"/>
            <p:cNvSpPr>
              <a:spLocks noChangeShapeType="1"/>
            </p:cNvSpPr>
            <p:nvPr/>
          </p:nvSpPr>
          <p:spPr bwMode="auto">
            <a:xfrm rot="16200000" flipH="1">
              <a:off x="3017" y="2613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842" name="Line 26"/>
            <p:cNvSpPr>
              <a:spLocks noChangeShapeType="1"/>
            </p:cNvSpPr>
            <p:nvPr/>
          </p:nvSpPr>
          <p:spPr bwMode="auto">
            <a:xfrm rot="16200000" flipH="1">
              <a:off x="3289" y="2614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843" name="Oval 27"/>
            <p:cNvSpPr>
              <a:spLocks noChangeArrowheads="1"/>
            </p:cNvSpPr>
            <p:nvPr/>
          </p:nvSpPr>
          <p:spPr bwMode="auto">
            <a:xfrm>
              <a:off x="3107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44" name="Oval 28"/>
            <p:cNvSpPr>
              <a:spLocks noChangeArrowheads="1"/>
            </p:cNvSpPr>
            <p:nvPr/>
          </p:nvSpPr>
          <p:spPr bwMode="auto">
            <a:xfrm>
              <a:off x="3107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45" name="Oval 29"/>
            <p:cNvSpPr>
              <a:spLocks noChangeArrowheads="1"/>
            </p:cNvSpPr>
            <p:nvPr/>
          </p:nvSpPr>
          <p:spPr bwMode="auto">
            <a:xfrm>
              <a:off x="3379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46" name="Oval 30"/>
            <p:cNvSpPr>
              <a:spLocks noChangeArrowheads="1"/>
            </p:cNvSpPr>
            <p:nvPr/>
          </p:nvSpPr>
          <p:spPr bwMode="auto">
            <a:xfrm>
              <a:off x="3379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847" name="Group 31"/>
            <p:cNvGrpSpPr>
              <a:grpSpLocks/>
            </p:cNvGrpSpPr>
            <p:nvPr/>
          </p:nvGrpSpPr>
          <p:grpSpPr bwMode="auto">
            <a:xfrm>
              <a:off x="2925" y="2568"/>
              <a:ext cx="363" cy="363"/>
              <a:chOff x="3288" y="2296"/>
              <a:chExt cx="363" cy="363"/>
            </a:xfrm>
          </p:grpSpPr>
          <p:sp>
            <p:nvSpPr>
              <p:cNvPr id="290848" name="Line 32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49" name="Line 33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50" name="Line 34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51" name="Line 35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52" name="Oval 36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53" name="Oval 37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54" name="Oval 38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55" name="Oval 39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90856" name="Group 40"/>
          <p:cNvGrpSpPr>
            <a:grpSpLocks/>
          </p:cNvGrpSpPr>
          <p:nvPr/>
        </p:nvGrpSpPr>
        <p:grpSpPr bwMode="auto">
          <a:xfrm>
            <a:off x="6011863" y="2205038"/>
            <a:ext cx="1241425" cy="1008062"/>
            <a:chOff x="2869" y="2296"/>
            <a:chExt cx="782" cy="635"/>
          </a:xfrm>
        </p:grpSpPr>
        <p:sp>
          <p:nvSpPr>
            <p:cNvPr id="290857" name="AutoShape 41"/>
            <p:cNvSpPr>
              <a:spLocks noChangeArrowheads="1"/>
            </p:cNvSpPr>
            <p:nvPr/>
          </p:nvSpPr>
          <p:spPr bwMode="auto">
            <a:xfrm rot="19380000">
              <a:off x="2869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858" name="Group 42"/>
            <p:cNvGrpSpPr>
              <a:grpSpLocks/>
            </p:cNvGrpSpPr>
            <p:nvPr/>
          </p:nvGrpSpPr>
          <p:grpSpPr bwMode="auto">
            <a:xfrm>
              <a:off x="3288" y="2296"/>
              <a:ext cx="363" cy="363"/>
              <a:chOff x="3288" y="2296"/>
              <a:chExt cx="363" cy="363"/>
            </a:xfrm>
          </p:grpSpPr>
          <p:sp>
            <p:nvSpPr>
              <p:cNvPr id="290859" name="Line 43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60" name="Line 44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61" name="Line 45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62" name="Line 46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63" name="Oval 47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64" name="Oval 48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65" name="Oval 49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66" name="Oval 50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90867" name="Line 51"/>
            <p:cNvSpPr>
              <a:spLocks noChangeShapeType="1"/>
            </p:cNvSpPr>
            <p:nvPr/>
          </p:nvSpPr>
          <p:spPr bwMode="auto">
            <a:xfrm>
              <a:off x="3153" y="2477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868" name="Line 52"/>
            <p:cNvSpPr>
              <a:spLocks noChangeShapeType="1"/>
            </p:cNvSpPr>
            <p:nvPr/>
          </p:nvSpPr>
          <p:spPr bwMode="auto">
            <a:xfrm>
              <a:off x="3153" y="2750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869" name="AutoShape 53"/>
            <p:cNvSpPr>
              <a:spLocks noChangeArrowheads="1"/>
            </p:cNvSpPr>
            <p:nvPr/>
          </p:nvSpPr>
          <p:spPr bwMode="auto">
            <a:xfrm rot="19380000">
              <a:off x="3140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70" name="AutoShape 54"/>
            <p:cNvSpPr>
              <a:spLocks noChangeArrowheads="1"/>
            </p:cNvSpPr>
            <p:nvPr/>
          </p:nvSpPr>
          <p:spPr bwMode="auto">
            <a:xfrm rot="19380000">
              <a:off x="2869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71" name="AutoShape 55"/>
            <p:cNvSpPr>
              <a:spLocks noChangeArrowheads="1"/>
            </p:cNvSpPr>
            <p:nvPr/>
          </p:nvSpPr>
          <p:spPr bwMode="auto">
            <a:xfrm rot="19380000">
              <a:off x="3140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72" name="Line 56"/>
            <p:cNvSpPr>
              <a:spLocks noChangeShapeType="1"/>
            </p:cNvSpPr>
            <p:nvPr/>
          </p:nvSpPr>
          <p:spPr bwMode="auto">
            <a:xfrm rot="16200000" flipH="1">
              <a:off x="3017" y="2613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873" name="Line 57"/>
            <p:cNvSpPr>
              <a:spLocks noChangeShapeType="1"/>
            </p:cNvSpPr>
            <p:nvPr/>
          </p:nvSpPr>
          <p:spPr bwMode="auto">
            <a:xfrm rot="16200000" flipH="1">
              <a:off x="3289" y="2614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874" name="Oval 58"/>
            <p:cNvSpPr>
              <a:spLocks noChangeArrowheads="1"/>
            </p:cNvSpPr>
            <p:nvPr/>
          </p:nvSpPr>
          <p:spPr bwMode="auto">
            <a:xfrm>
              <a:off x="3107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75" name="Oval 59"/>
            <p:cNvSpPr>
              <a:spLocks noChangeArrowheads="1"/>
            </p:cNvSpPr>
            <p:nvPr/>
          </p:nvSpPr>
          <p:spPr bwMode="auto">
            <a:xfrm>
              <a:off x="3107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76" name="Oval 60"/>
            <p:cNvSpPr>
              <a:spLocks noChangeArrowheads="1"/>
            </p:cNvSpPr>
            <p:nvPr/>
          </p:nvSpPr>
          <p:spPr bwMode="auto">
            <a:xfrm>
              <a:off x="3379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77" name="Oval 61"/>
            <p:cNvSpPr>
              <a:spLocks noChangeArrowheads="1"/>
            </p:cNvSpPr>
            <p:nvPr/>
          </p:nvSpPr>
          <p:spPr bwMode="auto">
            <a:xfrm>
              <a:off x="3379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878" name="Group 62"/>
            <p:cNvGrpSpPr>
              <a:grpSpLocks/>
            </p:cNvGrpSpPr>
            <p:nvPr/>
          </p:nvGrpSpPr>
          <p:grpSpPr bwMode="auto">
            <a:xfrm>
              <a:off x="2925" y="2568"/>
              <a:ext cx="363" cy="363"/>
              <a:chOff x="3288" y="2296"/>
              <a:chExt cx="363" cy="363"/>
            </a:xfrm>
          </p:grpSpPr>
          <p:sp>
            <p:nvSpPr>
              <p:cNvPr id="290879" name="Line 63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80" name="Line 64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81" name="Line 65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82" name="Line 66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83" name="Oval 67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84" name="Oval 68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85" name="Oval 69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86" name="Oval 70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90887" name="Group 71"/>
          <p:cNvGrpSpPr>
            <a:grpSpLocks/>
          </p:cNvGrpSpPr>
          <p:nvPr/>
        </p:nvGrpSpPr>
        <p:grpSpPr bwMode="auto">
          <a:xfrm>
            <a:off x="5940425" y="5084763"/>
            <a:ext cx="1241425" cy="1008062"/>
            <a:chOff x="2869" y="2296"/>
            <a:chExt cx="782" cy="635"/>
          </a:xfrm>
        </p:grpSpPr>
        <p:sp>
          <p:nvSpPr>
            <p:cNvPr id="290888" name="AutoShape 72"/>
            <p:cNvSpPr>
              <a:spLocks noChangeArrowheads="1"/>
            </p:cNvSpPr>
            <p:nvPr/>
          </p:nvSpPr>
          <p:spPr bwMode="auto">
            <a:xfrm rot="19380000">
              <a:off x="2869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889" name="Group 73"/>
            <p:cNvGrpSpPr>
              <a:grpSpLocks/>
            </p:cNvGrpSpPr>
            <p:nvPr/>
          </p:nvGrpSpPr>
          <p:grpSpPr bwMode="auto">
            <a:xfrm>
              <a:off x="3288" y="2296"/>
              <a:ext cx="363" cy="363"/>
              <a:chOff x="3288" y="2296"/>
              <a:chExt cx="363" cy="363"/>
            </a:xfrm>
          </p:grpSpPr>
          <p:sp>
            <p:nvSpPr>
              <p:cNvPr id="290890" name="Line 74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91" name="Line 75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92" name="Line 76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93" name="Line 77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894" name="Oval 78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95" name="Oval 79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96" name="Oval 80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897" name="Oval 81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90898" name="Line 82"/>
            <p:cNvSpPr>
              <a:spLocks noChangeShapeType="1"/>
            </p:cNvSpPr>
            <p:nvPr/>
          </p:nvSpPr>
          <p:spPr bwMode="auto">
            <a:xfrm>
              <a:off x="3153" y="2477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899" name="Line 83"/>
            <p:cNvSpPr>
              <a:spLocks noChangeShapeType="1"/>
            </p:cNvSpPr>
            <p:nvPr/>
          </p:nvSpPr>
          <p:spPr bwMode="auto">
            <a:xfrm>
              <a:off x="3153" y="2750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00" name="AutoShape 84"/>
            <p:cNvSpPr>
              <a:spLocks noChangeArrowheads="1"/>
            </p:cNvSpPr>
            <p:nvPr/>
          </p:nvSpPr>
          <p:spPr bwMode="auto">
            <a:xfrm rot="19380000">
              <a:off x="3140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01" name="AutoShape 85"/>
            <p:cNvSpPr>
              <a:spLocks noChangeArrowheads="1"/>
            </p:cNvSpPr>
            <p:nvPr/>
          </p:nvSpPr>
          <p:spPr bwMode="auto">
            <a:xfrm rot="19380000">
              <a:off x="2869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02" name="AutoShape 86"/>
            <p:cNvSpPr>
              <a:spLocks noChangeArrowheads="1"/>
            </p:cNvSpPr>
            <p:nvPr/>
          </p:nvSpPr>
          <p:spPr bwMode="auto">
            <a:xfrm rot="19380000">
              <a:off x="3140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03" name="Line 87"/>
            <p:cNvSpPr>
              <a:spLocks noChangeShapeType="1"/>
            </p:cNvSpPr>
            <p:nvPr/>
          </p:nvSpPr>
          <p:spPr bwMode="auto">
            <a:xfrm rot="16200000" flipH="1">
              <a:off x="3017" y="2613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04" name="Line 88"/>
            <p:cNvSpPr>
              <a:spLocks noChangeShapeType="1"/>
            </p:cNvSpPr>
            <p:nvPr/>
          </p:nvSpPr>
          <p:spPr bwMode="auto">
            <a:xfrm rot="16200000" flipH="1">
              <a:off x="3289" y="2614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05" name="Oval 89"/>
            <p:cNvSpPr>
              <a:spLocks noChangeArrowheads="1"/>
            </p:cNvSpPr>
            <p:nvPr/>
          </p:nvSpPr>
          <p:spPr bwMode="auto">
            <a:xfrm>
              <a:off x="3107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06" name="Oval 90"/>
            <p:cNvSpPr>
              <a:spLocks noChangeArrowheads="1"/>
            </p:cNvSpPr>
            <p:nvPr/>
          </p:nvSpPr>
          <p:spPr bwMode="auto">
            <a:xfrm>
              <a:off x="3107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07" name="Oval 91"/>
            <p:cNvSpPr>
              <a:spLocks noChangeArrowheads="1"/>
            </p:cNvSpPr>
            <p:nvPr/>
          </p:nvSpPr>
          <p:spPr bwMode="auto">
            <a:xfrm>
              <a:off x="3379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08" name="Oval 92"/>
            <p:cNvSpPr>
              <a:spLocks noChangeArrowheads="1"/>
            </p:cNvSpPr>
            <p:nvPr/>
          </p:nvSpPr>
          <p:spPr bwMode="auto">
            <a:xfrm>
              <a:off x="3379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909" name="Group 93"/>
            <p:cNvGrpSpPr>
              <a:grpSpLocks/>
            </p:cNvGrpSpPr>
            <p:nvPr/>
          </p:nvGrpSpPr>
          <p:grpSpPr bwMode="auto">
            <a:xfrm>
              <a:off x="2925" y="2568"/>
              <a:ext cx="363" cy="363"/>
              <a:chOff x="3288" y="2296"/>
              <a:chExt cx="363" cy="363"/>
            </a:xfrm>
          </p:grpSpPr>
          <p:sp>
            <p:nvSpPr>
              <p:cNvPr id="290910" name="Line 94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11" name="Line 95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12" name="Line 96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13" name="Line 97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14" name="Oval 98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15" name="Oval 99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16" name="Oval 100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17" name="Oval 101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90918" name="Group 102"/>
          <p:cNvGrpSpPr>
            <a:grpSpLocks/>
          </p:cNvGrpSpPr>
          <p:nvPr/>
        </p:nvGrpSpPr>
        <p:grpSpPr bwMode="auto">
          <a:xfrm>
            <a:off x="7507288" y="3573463"/>
            <a:ext cx="1241425" cy="1008062"/>
            <a:chOff x="2869" y="2296"/>
            <a:chExt cx="782" cy="635"/>
          </a:xfrm>
        </p:grpSpPr>
        <p:sp>
          <p:nvSpPr>
            <p:cNvPr id="290919" name="AutoShape 103"/>
            <p:cNvSpPr>
              <a:spLocks noChangeArrowheads="1"/>
            </p:cNvSpPr>
            <p:nvPr/>
          </p:nvSpPr>
          <p:spPr bwMode="auto">
            <a:xfrm rot="19380000">
              <a:off x="2869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920" name="Group 104"/>
            <p:cNvGrpSpPr>
              <a:grpSpLocks/>
            </p:cNvGrpSpPr>
            <p:nvPr/>
          </p:nvGrpSpPr>
          <p:grpSpPr bwMode="auto">
            <a:xfrm>
              <a:off x="3288" y="2296"/>
              <a:ext cx="363" cy="363"/>
              <a:chOff x="3288" y="2296"/>
              <a:chExt cx="363" cy="363"/>
            </a:xfrm>
          </p:grpSpPr>
          <p:sp>
            <p:nvSpPr>
              <p:cNvPr id="290921" name="Line 105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22" name="Line 106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23" name="Line 107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24" name="Line 108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25" name="Oval 109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26" name="Oval 110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27" name="Oval 111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28" name="Oval 112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90929" name="Line 113"/>
            <p:cNvSpPr>
              <a:spLocks noChangeShapeType="1"/>
            </p:cNvSpPr>
            <p:nvPr/>
          </p:nvSpPr>
          <p:spPr bwMode="auto">
            <a:xfrm>
              <a:off x="3153" y="2477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30" name="Line 114"/>
            <p:cNvSpPr>
              <a:spLocks noChangeShapeType="1"/>
            </p:cNvSpPr>
            <p:nvPr/>
          </p:nvSpPr>
          <p:spPr bwMode="auto">
            <a:xfrm>
              <a:off x="3153" y="2750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31" name="AutoShape 115"/>
            <p:cNvSpPr>
              <a:spLocks noChangeArrowheads="1"/>
            </p:cNvSpPr>
            <p:nvPr/>
          </p:nvSpPr>
          <p:spPr bwMode="auto">
            <a:xfrm rot="19380000">
              <a:off x="3140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32" name="AutoShape 116"/>
            <p:cNvSpPr>
              <a:spLocks noChangeArrowheads="1"/>
            </p:cNvSpPr>
            <p:nvPr/>
          </p:nvSpPr>
          <p:spPr bwMode="auto">
            <a:xfrm rot="19380000">
              <a:off x="2869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33" name="AutoShape 117"/>
            <p:cNvSpPr>
              <a:spLocks noChangeArrowheads="1"/>
            </p:cNvSpPr>
            <p:nvPr/>
          </p:nvSpPr>
          <p:spPr bwMode="auto">
            <a:xfrm rot="19380000">
              <a:off x="3140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34" name="Line 118"/>
            <p:cNvSpPr>
              <a:spLocks noChangeShapeType="1"/>
            </p:cNvSpPr>
            <p:nvPr/>
          </p:nvSpPr>
          <p:spPr bwMode="auto">
            <a:xfrm rot="16200000" flipH="1">
              <a:off x="3017" y="2613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35" name="Line 119"/>
            <p:cNvSpPr>
              <a:spLocks noChangeShapeType="1"/>
            </p:cNvSpPr>
            <p:nvPr/>
          </p:nvSpPr>
          <p:spPr bwMode="auto">
            <a:xfrm rot="16200000" flipH="1">
              <a:off x="3289" y="2614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36" name="Oval 120"/>
            <p:cNvSpPr>
              <a:spLocks noChangeArrowheads="1"/>
            </p:cNvSpPr>
            <p:nvPr/>
          </p:nvSpPr>
          <p:spPr bwMode="auto">
            <a:xfrm>
              <a:off x="3107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37" name="Oval 121"/>
            <p:cNvSpPr>
              <a:spLocks noChangeArrowheads="1"/>
            </p:cNvSpPr>
            <p:nvPr/>
          </p:nvSpPr>
          <p:spPr bwMode="auto">
            <a:xfrm>
              <a:off x="3107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38" name="Oval 122"/>
            <p:cNvSpPr>
              <a:spLocks noChangeArrowheads="1"/>
            </p:cNvSpPr>
            <p:nvPr/>
          </p:nvSpPr>
          <p:spPr bwMode="auto">
            <a:xfrm>
              <a:off x="3379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39" name="Oval 123"/>
            <p:cNvSpPr>
              <a:spLocks noChangeArrowheads="1"/>
            </p:cNvSpPr>
            <p:nvPr/>
          </p:nvSpPr>
          <p:spPr bwMode="auto">
            <a:xfrm>
              <a:off x="3379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940" name="Group 124"/>
            <p:cNvGrpSpPr>
              <a:grpSpLocks/>
            </p:cNvGrpSpPr>
            <p:nvPr/>
          </p:nvGrpSpPr>
          <p:grpSpPr bwMode="auto">
            <a:xfrm>
              <a:off x="2925" y="2568"/>
              <a:ext cx="363" cy="363"/>
              <a:chOff x="3288" y="2296"/>
              <a:chExt cx="363" cy="363"/>
            </a:xfrm>
          </p:grpSpPr>
          <p:sp>
            <p:nvSpPr>
              <p:cNvPr id="290941" name="Line 125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42" name="Line 126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43" name="Line 127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44" name="Line 128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45" name="Oval 129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46" name="Oval 130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47" name="Oval 131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48" name="Oval 132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90949" name="Group 133"/>
          <p:cNvGrpSpPr>
            <a:grpSpLocks/>
          </p:cNvGrpSpPr>
          <p:nvPr/>
        </p:nvGrpSpPr>
        <p:grpSpPr bwMode="auto">
          <a:xfrm>
            <a:off x="4643438" y="3644900"/>
            <a:ext cx="1241425" cy="1008063"/>
            <a:chOff x="2869" y="2296"/>
            <a:chExt cx="782" cy="635"/>
          </a:xfrm>
        </p:grpSpPr>
        <p:sp>
          <p:nvSpPr>
            <p:cNvPr id="290950" name="AutoShape 134"/>
            <p:cNvSpPr>
              <a:spLocks noChangeArrowheads="1"/>
            </p:cNvSpPr>
            <p:nvPr/>
          </p:nvSpPr>
          <p:spPr bwMode="auto">
            <a:xfrm rot="19380000">
              <a:off x="2869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951" name="Group 135"/>
            <p:cNvGrpSpPr>
              <a:grpSpLocks/>
            </p:cNvGrpSpPr>
            <p:nvPr/>
          </p:nvGrpSpPr>
          <p:grpSpPr bwMode="auto">
            <a:xfrm>
              <a:off x="3288" y="2296"/>
              <a:ext cx="363" cy="363"/>
              <a:chOff x="3288" y="2296"/>
              <a:chExt cx="363" cy="363"/>
            </a:xfrm>
          </p:grpSpPr>
          <p:sp>
            <p:nvSpPr>
              <p:cNvPr id="290952" name="Line 136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53" name="Line 137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54" name="Line 138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55" name="Line 139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56" name="Oval 140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57" name="Oval 141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58" name="Oval 142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59" name="Oval 143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90960" name="Line 144"/>
            <p:cNvSpPr>
              <a:spLocks noChangeShapeType="1"/>
            </p:cNvSpPr>
            <p:nvPr/>
          </p:nvSpPr>
          <p:spPr bwMode="auto">
            <a:xfrm>
              <a:off x="3153" y="2477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61" name="Line 145"/>
            <p:cNvSpPr>
              <a:spLocks noChangeShapeType="1"/>
            </p:cNvSpPr>
            <p:nvPr/>
          </p:nvSpPr>
          <p:spPr bwMode="auto">
            <a:xfrm>
              <a:off x="3153" y="2750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62" name="AutoShape 146"/>
            <p:cNvSpPr>
              <a:spLocks noChangeArrowheads="1"/>
            </p:cNvSpPr>
            <p:nvPr/>
          </p:nvSpPr>
          <p:spPr bwMode="auto">
            <a:xfrm rot="19380000">
              <a:off x="3140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63" name="AutoShape 147"/>
            <p:cNvSpPr>
              <a:spLocks noChangeArrowheads="1"/>
            </p:cNvSpPr>
            <p:nvPr/>
          </p:nvSpPr>
          <p:spPr bwMode="auto">
            <a:xfrm rot="19380000">
              <a:off x="2869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64" name="AutoShape 148"/>
            <p:cNvSpPr>
              <a:spLocks noChangeArrowheads="1"/>
            </p:cNvSpPr>
            <p:nvPr/>
          </p:nvSpPr>
          <p:spPr bwMode="auto">
            <a:xfrm rot="19380000">
              <a:off x="3140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65" name="Line 149"/>
            <p:cNvSpPr>
              <a:spLocks noChangeShapeType="1"/>
            </p:cNvSpPr>
            <p:nvPr/>
          </p:nvSpPr>
          <p:spPr bwMode="auto">
            <a:xfrm rot="16200000" flipH="1">
              <a:off x="3017" y="2613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66" name="Line 150"/>
            <p:cNvSpPr>
              <a:spLocks noChangeShapeType="1"/>
            </p:cNvSpPr>
            <p:nvPr/>
          </p:nvSpPr>
          <p:spPr bwMode="auto">
            <a:xfrm rot="16200000" flipH="1">
              <a:off x="3289" y="2614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67" name="Oval 151"/>
            <p:cNvSpPr>
              <a:spLocks noChangeArrowheads="1"/>
            </p:cNvSpPr>
            <p:nvPr/>
          </p:nvSpPr>
          <p:spPr bwMode="auto">
            <a:xfrm>
              <a:off x="3107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68" name="Oval 152"/>
            <p:cNvSpPr>
              <a:spLocks noChangeArrowheads="1"/>
            </p:cNvSpPr>
            <p:nvPr/>
          </p:nvSpPr>
          <p:spPr bwMode="auto">
            <a:xfrm>
              <a:off x="3107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69" name="Oval 153"/>
            <p:cNvSpPr>
              <a:spLocks noChangeArrowheads="1"/>
            </p:cNvSpPr>
            <p:nvPr/>
          </p:nvSpPr>
          <p:spPr bwMode="auto">
            <a:xfrm>
              <a:off x="3379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70" name="Oval 154"/>
            <p:cNvSpPr>
              <a:spLocks noChangeArrowheads="1"/>
            </p:cNvSpPr>
            <p:nvPr/>
          </p:nvSpPr>
          <p:spPr bwMode="auto">
            <a:xfrm>
              <a:off x="3379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971" name="Group 155"/>
            <p:cNvGrpSpPr>
              <a:grpSpLocks/>
            </p:cNvGrpSpPr>
            <p:nvPr/>
          </p:nvGrpSpPr>
          <p:grpSpPr bwMode="auto">
            <a:xfrm>
              <a:off x="2925" y="2568"/>
              <a:ext cx="363" cy="363"/>
              <a:chOff x="3288" y="2296"/>
              <a:chExt cx="363" cy="363"/>
            </a:xfrm>
          </p:grpSpPr>
          <p:sp>
            <p:nvSpPr>
              <p:cNvPr id="290972" name="Line 156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73" name="Line 157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74" name="Line 158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75" name="Line 159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76" name="Oval 160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77" name="Oval 161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78" name="Oval 162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79" name="Oval 163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90980" name="Group 164"/>
          <p:cNvGrpSpPr>
            <a:grpSpLocks/>
          </p:cNvGrpSpPr>
          <p:nvPr/>
        </p:nvGrpSpPr>
        <p:grpSpPr bwMode="auto">
          <a:xfrm>
            <a:off x="7291388" y="2492375"/>
            <a:ext cx="1241425" cy="1008063"/>
            <a:chOff x="2869" y="2296"/>
            <a:chExt cx="782" cy="635"/>
          </a:xfrm>
        </p:grpSpPr>
        <p:sp>
          <p:nvSpPr>
            <p:cNvPr id="290981" name="AutoShape 165"/>
            <p:cNvSpPr>
              <a:spLocks noChangeArrowheads="1"/>
            </p:cNvSpPr>
            <p:nvPr/>
          </p:nvSpPr>
          <p:spPr bwMode="auto">
            <a:xfrm rot="19380000">
              <a:off x="2869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0982" name="Group 166"/>
            <p:cNvGrpSpPr>
              <a:grpSpLocks/>
            </p:cNvGrpSpPr>
            <p:nvPr/>
          </p:nvGrpSpPr>
          <p:grpSpPr bwMode="auto">
            <a:xfrm>
              <a:off x="3288" y="2296"/>
              <a:ext cx="363" cy="363"/>
              <a:chOff x="3288" y="2296"/>
              <a:chExt cx="363" cy="363"/>
            </a:xfrm>
          </p:grpSpPr>
          <p:sp>
            <p:nvSpPr>
              <p:cNvPr id="290983" name="Line 167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84" name="Line 168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85" name="Line 169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86" name="Line 170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0987" name="Oval 171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88" name="Oval 172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89" name="Oval 173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0990" name="Oval 174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90991" name="Line 175"/>
            <p:cNvSpPr>
              <a:spLocks noChangeShapeType="1"/>
            </p:cNvSpPr>
            <p:nvPr/>
          </p:nvSpPr>
          <p:spPr bwMode="auto">
            <a:xfrm>
              <a:off x="3153" y="2477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92" name="Line 176"/>
            <p:cNvSpPr>
              <a:spLocks noChangeShapeType="1"/>
            </p:cNvSpPr>
            <p:nvPr/>
          </p:nvSpPr>
          <p:spPr bwMode="auto">
            <a:xfrm>
              <a:off x="3153" y="2750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93" name="AutoShape 177"/>
            <p:cNvSpPr>
              <a:spLocks noChangeArrowheads="1"/>
            </p:cNvSpPr>
            <p:nvPr/>
          </p:nvSpPr>
          <p:spPr bwMode="auto">
            <a:xfrm rot="19380000">
              <a:off x="3140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94" name="AutoShape 178"/>
            <p:cNvSpPr>
              <a:spLocks noChangeArrowheads="1"/>
            </p:cNvSpPr>
            <p:nvPr/>
          </p:nvSpPr>
          <p:spPr bwMode="auto">
            <a:xfrm rot="19380000">
              <a:off x="2869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95" name="AutoShape 179"/>
            <p:cNvSpPr>
              <a:spLocks noChangeArrowheads="1"/>
            </p:cNvSpPr>
            <p:nvPr/>
          </p:nvSpPr>
          <p:spPr bwMode="auto">
            <a:xfrm rot="19380000">
              <a:off x="3140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96" name="Line 180"/>
            <p:cNvSpPr>
              <a:spLocks noChangeShapeType="1"/>
            </p:cNvSpPr>
            <p:nvPr/>
          </p:nvSpPr>
          <p:spPr bwMode="auto">
            <a:xfrm rot="16200000" flipH="1">
              <a:off x="3017" y="2613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97" name="Line 181"/>
            <p:cNvSpPr>
              <a:spLocks noChangeShapeType="1"/>
            </p:cNvSpPr>
            <p:nvPr/>
          </p:nvSpPr>
          <p:spPr bwMode="auto">
            <a:xfrm rot="16200000" flipH="1">
              <a:off x="3289" y="2614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0998" name="Oval 182"/>
            <p:cNvSpPr>
              <a:spLocks noChangeArrowheads="1"/>
            </p:cNvSpPr>
            <p:nvPr/>
          </p:nvSpPr>
          <p:spPr bwMode="auto">
            <a:xfrm>
              <a:off x="3107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999" name="Oval 183"/>
            <p:cNvSpPr>
              <a:spLocks noChangeArrowheads="1"/>
            </p:cNvSpPr>
            <p:nvPr/>
          </p:nvSpPr>
          <p:spPr bwMode="auto">
            <a:xfrm>
              <a:off x="3107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000" name="Oval 184"/>
            <p:cNvSpPr>
              <a:spLocks noChangeArrowheads="1"/>
            </p:cNvSpPr>
            <p:nvPr/>
          </p:nvSpPr>
          <p:spPr bwMode="auto">
            <a:xfrm>
              <a:off x="3379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001" name="Oval 185"/>
            <p:cNvSpPr>
              <a:spLocks noChangeArrowheads="1"/>
            </p:cNvSpPr>
            <p:nvPr/>
          </p:nvSpPr>
          <p:spPr bwMode="auto">
            <a:xfrm>
              <a:off x="3379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1002" name="Group 186"/>
            <p:cNvGrpSpPr>
              <a:grpSpLocks/>
            </p:cNvGrpSpPr>
            <p:nvPr/>
          </p:nvGrpSpPr>
          <p:grpSpPr bwMode="auto">
            <a:xfrm>
              <a:off x="2925" y="2568"/>
              <a:ext cx="363" cy="363"/>
              <a:chOff x="3288" y="2296"/>
              <a:chExt cx="363" cy="363"/>
            </a:xfrm>
          </p:grpSpPr>
          <p:sp>
            <p:nvSpPr>
              <p:cNvPr id="291003" name="Line 187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04" name="Line 188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05" name="Line 189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06" name="Line 190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07" name="Oval 191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008" name="Oval 192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009" name="Oval 193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010" name="Oval 194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91011" name="Group 195"/>
          <p:cNvGrpSpPr>
            <a:grpSpLocks/>
          </p:cNvGrpSpPr>
          <p:nvPr/>
        </p:nvGrpSpPr>
        <p:grpSpPr bwMode="auto">
          <a:xfrm>
            <a:off x="4843463" y="4797425"/>
            <a:ext cx="1241425" cy="1008063"/>
            <a:chOff x="2869" y="2296"/>
            <a:chExt cx="782" cy="635"/>
          </a:xfrm>
        </p:grpSpPr>
        <p:sp>
          <p:nvSpPr>
            <p:cNvPr id="291012" name="AutoShape 196"/>
            <p:cNvSpPr>
              <a:spLocks noChangeArrowheads="1"/>
            </p:cNvSpPr>
            <p:nvPr/>
          </p:nvSpPr>
          <p:spPr bwMode="auto">
            <a:xfrm rot="19380000">
              <a:off x="2869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1013" name="Group 197"/>
            <p:cNvGrpSpPr>
              <a:grpSpLocks/>
            </p:cNvGrpSpPr>
            <p:nvPr/>
          </p:nvGrpSpPr>
          <p:grpSpPr bwMode="auto">
            <a:xfrm>
              <a:off x="3288" y="2296"/>
              <a:ext cx="363" cy="363"/>
              <a:chOff x="3288" y="2296"/>
              <a:chExt cx="363" cy="363"/>
            </a:xfrm>
          </p:grpSpPr>
          <p:sp>
            <p:nvSpPr>
              <p:cNvPr id="291014" name="Line 198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15" name="Line 199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16" name="Line 200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17" name="Line 201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18" name="Oval 202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019" name="Oval 203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020" name="Oval 204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021" name="Oval 205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91022" name="Line 206"/>
            <p:cNvSpPr>
              <a:spLocks noChangeShapeType="1"/>
            </p:cNvSpPr>
            <p:nvPr/>
          </p:nvSpPr>
          <p:spPr bwMode="auto">
            <a:xfrm>
              <a:off x="3153" y="2477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1023" name="Line 207"/>
            <p:cNvSpPr>
              <a:spLocks noChangeShapeType="1"/>
            </p:cNvSpPr>
            <p:nvPr/>
          </p:nvSpPr>
          <p:spPr bwMode="auto">
            <a:xfrm>
              <a:off x="3153" y="2750"/>
              <a:ext cx="272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1024" name="AutoShape 208"/>
            <p:cNvSpPr>
              <a:spLocks noChangeArrowheads="1"/>
            </p:cNvSpPr>
            <p:nvPr/>
          </p:nvSpPr>
          <p:spPr bwMode="auto">
            <a:xfrm rot="19380000">
              <a:off x="3140" y="2399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025" name="AutoShape 209"/>
            <p:cNvSpPr>
              <a:spLocks noChangeArrowheads="1"/>
            </p:cNvSpPr>
            <p:nvPr/>
          </p:nvSpPr>
          <p:spPr bwMode="auto">
            <a:xfrm rot="19380000">
              <a:off x="2869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026" name="AutoShape 210"/>
            <p:cNvSpPr>
              <a:spLocks noChangeArrowheads="1"/>
            </p:cNvSpPr>
            <p:nvPr/>
          </p:nvSpPr>
          <p:spPr bwMode="auto">
            <a:xfrm rot="19380000">
              <a:off x="3140" y="2676"/>
              <a:ext cx="499" cy="9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027" name="Line 211"/>
            <p:cNvSpPr>
              <a:spLocks noChangeShapeType="1"/>
            </p:cNvSpPr>
            <p:nvPr/>
          </p:nvSpPr>
          <p:spPr bwMode="auto">
            <a:xfrm rot="16200000" flipH="1">
              <a:off x="3017" y="2613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1028" name="Line 212"/>
            <p:cNvSpPr>
              <a:spLocks noChangeShapeType="1"/>
            </p:cNvSpPr>
            <p:nvPr/>
          </p:nvSpPr>
          <p:spPr bwMode="auto">
            <a:xfrm rot="16200000" flipH="1">
              <a:off x="3289" y="2614"/>
              <a:ext cx="27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1029" name="Oval 213"/>
            <p:cNvSpPr>
              <a:spLocks noChangeArrowheads="1"/>
            </p:cNvSpPr>
            <p:nvPr/>
          </p:nvSpPr>
          <p:spPr bwMode="auto">
            <a:xfrm>
              <a:off x="3107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030" name="Oval 214"/>
            <p:cNvSpPr>
              <a:spLocks noChangeArrowheads="1"/>
            </p:cNvSpPr>
            <p:nvPr/>
          </p:nvSpPr>
          <p:spPr bwMode="auto">
            <a:xfrm>
              <a:off x="3107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031" name="Oval 215"/>
            <p:cNvSpPr>
              <a:spLocks noChangeArrowheads="1"/>
            </p:cNvSpPr>
            <p:nvPr/>
          </p:nvSpPr>
          <p:spPr bwMode="auto">
            <a:xfrm>
              <a:off x="3379" y="24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032" name="Oval 216"/>
            <p:cNvSpPr>
              <a:spLocks noChangeArrowheads="1"/>
            </p:cNvSpPr>
            <p:nvPr/>
          </p:nvSpPr>
          <p:spPr bwMode="auto">
            <a:xfrm>
              <a:off x="3379" y="270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1033" name="Group 217"/>
            <p:cNvGrpSpPr>
              <a:grpSpLocks/>
            </p:cNvGrpSpPr>
            <p:nvPr/>
          </p:nvGrpSpPr>
          <p:grpSpPr bwMode="auto">
            <a:xfrm>
              <a:off x="2925" y="2568"/>
              <a:ext cx="363" cy="363"/>
              <a:chOff x="3288" y="2296"/>
              <a:chExt cx="363" cy="363"/>
            </a:xfrm>
          </p:grpSpPr>
          <p:sp>
            <p:nvSpPr>
              <p:cNvPr id="291034" name="Line 218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35" name="Line 219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36" name="Line 220"/>
              <p:cNvSpPr>
                <a:spLocks noChangeShapeType="1"/>
              </p:cNvSpPr>
              <p:nvPr/>
            </p:nvSpPr>
            <p:spPr bwMode="auto">
              <a:xfrm rot="16200000" flipH="1">
                <a:off x="3198" y="247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37" name="Line 221"/>
              <p:cNvSpPr>
                <a:spLocks noChangeShapeType="1"/>
              </p:cNvSpPr>
              <p:nvPr/>
            </p:nvSpPr>
            <p:spPr bwMode="auto">
              <a:xfrm rot="16200000" flipH="1">
                <a:off x="3470" y="24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91038" name="Oval 222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039" name="Oval 223"/>
              <p:cNvSpPr>
                <a:spLocks noChangeArrowheads="1"/>
              </p:cNvSpPr>
              <p:nvPr/>
            </p:nvSpPr>
            <p:spPr bwMode="auto">
              <a:xfrm>
                <a:off x="3288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040" name="Oval 224"/>
              <p:cNvSpPr>
                <a:spLocks noChangeArrowheads="1"/>
              </p:cNvSpPr>
              <p:nvPr/>
            </p:nvSpPr>
            <p:spPr bwMode="auto">
              <a:xfrm>
                <a:off x="3560" y="229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041" name="Oval 225"/>
              <p:cNvSpPr>
                <a:spLocks noChangeArrowheads="1"/>
              </p:cNvSpPr>
              <p:nvPr/>
            </p:nvSpPr>
            <p:spPr bwMode="auto">
              <a:xfrm>
                <a:off x="3560" y="25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91042" name="Arc 226"/>
          <p:cNvSpPr>
            <a:spLocks/>
          </p:cNvSpPr>
          <p:nvPr/>
        </p:nvSpPr>
        <p:spPr bwMode="auto">
          <a:xfrm flipH="1">
            <a:off x="6372225" y="2711450"/>
            <a:ext cx="215900" cy="1438275"/>
          </a:xfrm>
          <a:custGeom>
            <a:avLst/>
            <a:gdLst>
              <a:gd name="G0" fmla="+- 148 0 0"/>
              <a:gd name="G1" fmla="+- 21600 0 0"/>
              <a:gd name="G2" fmla="+- 21600 0 0"/>
              <a:gd name="T0" fmla="*/ 148 w 21748"/>
              <a:gd name="T1" fmla="*/ 0 h 43200"/>
              <a:gd name="T2" fmla="*/ 0 w 21748"/>
              <a:gd name="T3" fmla="*/ 43199 h 43200"/>
              <a:gd name="T4" fmla="*/ 148 w 217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1043" name="Arc 227"/>
          <p:cNvSpPr>
            <a:spLocks/>
          </p:cNvSpPr>
          <p:nvPr/>
        </p:nvSpPr>
        <p:spPr bwMode="auto">
          <a:xfrm flipH="1">
            <a:off x="6372225" y="4151313"/>
            <a:ext cx="215900" cy="1438275"/>
          </a:xfrm>
          <a:custGeom>
            <a:avLst/>
            <a:gdLst>
              <a:gd name="G0" fmla="+- 148 0 0"/>
              <a:gd name="G1" fmla="+- 21600 0 0"/>
              <a:gd name="G2" fmla="+- 21600 0 0"/>
              <a:gd name="T0" fmla="*/ 148 w 21748"/>
              <a:gd name="T1" fmla="*/ 0 h 43200"/>
              <a:gd name="T2" fmla="*/ 0 w 21748"/>
              <a:gd name="T3" fmla="*/ 43199 h 43200"/>
              <a:gd name="T4" fmla="*/ 148 w 217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1044" name="Arc 228"/>
          <p:cNvSpPr>
            <a:spLocks/>
          </p:cNvSpPr>
          <p:nvPr/>
        </p:nvSpPr>
        <p:spPr bwMode="auto">
          <a:xfrm rot="5400000" flipH="1">
            <a:off x="5761038" y="3394075"/>
            <a:ext cx="215900" cy="1295400"/>
          </a:xfrm>
          <a:custGeom>
            <a:avLst/>
            <a:gdLst>
              <a:gd name="G0" fmla="+- 148 0 0"/>
              <a:gd name="G1" fmla="+- 21600 0 0"/>
              <a:gd name="G2" fmla="+- 21600 0 0"/>
              <a:gd name="T0" fmla="*/ 148 w 21748"/>
              <a:gd name="T1" fmla="*/ 0 h 43200"/>
              <a:gd name="T2" fmla="*/ 0 w 21748"/>
              <a:gd name="T3" fmla="*/ 43199 h 43200"/>
              <a:gd name="T4" fmla="*/ 148 w 217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1045" name="Arc 229"/>
          <p:cNvSpPr>
            <a:spLocks/>
          </p:cNvSpPr>
          <p:nvPr/>
        </p:nvSpPr>
        <p:spPr bwMode="auto">
          <a:xfrm rot="5400000" flipH="1">
            <a:off x="7129463" y="3394075"/>
            <a:ext cx="215900" cy="1295400"/>
          </a:xfrm>
          <a:custGeom>
            <a:avLst/>
            <a:gdLst>
              <a:gd name="G0" fmla="+- 148 0 0"/>
              <a:gd name="G1" fmla="+- 21600 0 0"/>
              <a:gd name="G2" fmla="+- 21600 0 0"/>
              <a:gd name="T0" fmla="*/ 148 w 21748"/>
              <a:gd name="T1" fmla="*/ 0 h 43200"/>
              <a:gd name="T2" fmla="*/ 0 w 21748"/>
              <a:gd name="T3" fmla="*/ 43199 h 43200"/>
              <a:gd name="T4" fmla="*/ 148 w 217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1046" name="Arc 230"/>
          <p:cNvSpPr>
            <a:spLocks/>
          </p:cNvSpPr>
          <p:nvPr/>
        </p:nvSpPr>
        <p:spPr bwMode="auto">
          <a:xfrm rot="2638420" flipH="1">
            <a:off x="5811838" y="3832225"/>
            <a:ext cx="215900" cy="1657350"/>
          </a:xfrm>
          <a:custGeom>
            <a:avLst/>
            <a:gdLst>
              <a:gd name="G0" fmla="+- 148 0 0"/>
              <a:gd name="G1" fmla="+- 21600 0 0"/>
              <a:gd name="G2" fmla="+- 21600 0 0"/>
              <a:gd name="T0" fmla="*/ 148 w 21748"/>
              <a:gd name="T1" fmla="*/ 0 h 43200"/>
              <a:gd name="T2" fmla="*/ 0 w 21748"/>
              <a:gd name="T3" fmla="*/ 43199 h 43200"/>
              <a:gd name="T4" fmla="*/ 148 w 217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1047" name="Arc 231"/>
          <p:cNvSpPr>
            <a:spLocks/>
          </p:cNvSpPr>
          <p:nvPr/>
        </p:nvSpPr>
        <p:spPr bwMode="auto">
          <a:xfrm rot="2638420" flipH="1">
            <a:off x="6980238" y="2647950"/>
            <a:ext cx="215900" cy="1657350"/>
          </a:xfrm>
          <a:custGeom>
            <a:avLst/>
            <a:gdLst>
              <a:gd name="G0" fmla="+- 148 0 0"/>
              <a:gd name="G1" fmla="+- 21600 0 0"/>
              <a:gd name="G2" fmla="+- 21600 0 0"/>
              <a:gd name="T0" fmla="*/ 148 w 21748"/>
              <a:gd name="T1" fmla="*/ 0 h 43200"/>
              <a:gd name="T2" fmla="*/ 0 w 21748"/>
              <a:gd name="T3" fmla="*/ 43199 h 43200"/>
              <a:gd name="T4" fmla="*/ 148 w 217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1048" name="Rectangle 232"/>
          <p:cNvSpPr>
            <a:spLocks noChangeArrowheads="1"/>
          </p:cNvSpPr>
          <p:nvPr/>
        </p:nvSpPr>
        <p:spPr bwMode="auto">
          <a:xfrm>
            <a:off x="2576513" y="5967413"/>
            <a:ext cx="3290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 Rounded MT Bold" pitchFamily="34" charset="0"/>
              </a:rPr>
              <a:t>24×18×(16+1)×2×2×3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Rounded MT Bold" pitchFamily="34" charset="0"/>
              </a:rPr>
              <a:t>＝</a:t>
            </a:r>
            <a:r>
              <a:rPr lang="en-US" altLang="ja-JP" sz="2000">
                <a:solidFill>
                  <a:srgbClr val="CC0000"/>
                </a:solidFill>
                <a:latin typeface="Arial Rounded MT Bold" pitchFamily="34" charset="0"/>
              </a:rPr>
              <a:t>88,128</a:t>
            </a:r>
          </a:p>
        </p:txBody>
      </p:sp>
      <p:pic>
        <p:nvPicPr>
          <p:cNvPr id="291049" name="Picture 233" descr="tofu-xy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46288"/>
            <a:ext cx="3635375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050" name="Arc 234"/>
          <p:cNvSpPr>
            <a:spLocks/>
          </p:cNvSpPr>
          <p:nvPr/>
        </p:nvSpPr>
        <p:spPr bwMode="auto">
          <a:xfrm rot="-5400000">
            <a:off x="3905250" y="1279525"/>
            <a:ext cx="720725" cy="3997325"/>
          </a:xfrm>
          <a:custGeom>
            <a:avLst/>
            <a:gdLst>
              <a:gd name="G0" fmla="+- 148 0 0"/>
              <a:gd name="G1" fmla="+- 21600 0 0"/>
              <a:gd name="G2" fmla="+- 21600 0 0"/>
              <a:gd name="T0" fmla="*/ 148 w 21748"/>
              <a:gd name="T1" fmla="*/ 0 h 43200"/>
              <a:gd name="T2" fmla="*/ 0 w 21748"/>
              <a:gd name="T3" fmla="*/ 43199 h 43200"/>
              <a:gd name="T4" fmla="*/ 148 w 217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close/>
              </a:path>
            </a:pathLst>
          </a:custGeom>
          <a:noFill/>
          <a:ln w="76200">
            <a:solidFill>
              <a:srgbClr val="CC0000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スーパーにする方法</a:t>
            </a:r>
            <a:br>
              <a:rPr lang="ja-JP" altLang="en-US" sz="2400"/>
            </a:br>
            <a:r>
              <a:rPr lang="ja-JP" altLang="en-US"/>
              <a:t>京大スパコンの全体像 </a:t>
            </a:r>
            <a:r>
              <a:rPr lang="en-US" altLang="ja-JP"/>
              <a:t>(1/3)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70875" cy="647700"/>
          </a:xfrm>
          <a:noFill/>
          <a:ln/>
        </p:spPr>
        <p:txBody>
          <a:bodyPr/>
          <a:lstStyle/>
          <a:p>
            <a:r>
              <a:rPr lang="en-US" altLang="ja-JP"/>
              <a:t>Camphor</a:t>
            </a:r>
          </a:p>
        </p:txBody>
      </p:sp>
      <p:pic>
        <p:nvPicPr>
          <p:cNvPr id="299012" name="Picture 4" descr="IMG_0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4186238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9121" name="Group 113"/>
          <p:cNvGrpSpPr>
            <a:grpSpLocks/>
          </p:cNvGrpSpPr>
          <p:nvPr/>
        </p:nvGrpSpPr>
        <p:grpSpPr bwMode="auto">
          <a:xfrm>
            <a:off x="6732588" y="5084763"/>
            <a:ext cx="1439862" cy="1439862"/>
            <a:chOff x="1610" y="2931"/>
            <a:chExt cx="907" cy="907"/>
          </a:xfrm>
        </p:grpSpPr>
        <p:sp>
          <p:nvSpPr>
            <p:cNvPr id="299013" name="Oval 5"/>
            <p:cNvSpPr>
              <a:spLocks noChangeArrowheads="1"/>
            </p:cNvSpPr>
            <p:nvPr/>
          </p:nvSpPr>
          <p:spPr bwMode="auto">
            <a:xfrm>
              <a:off x="1610" y="2931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99014" name="Picture 6" descr="xe6-nod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" y="3094"/>
              <a:ext cx="725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015" name="Picture 7" descr="xe6-nod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" y="3475"/>
              <a:ext cx="725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9016" name="Picture 8" descr="xe6-tor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39850"/>
            <a:ext cx="3081338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7" name="Arc 9"/>
          <p:cNvSpPr>
            <a:spLocks/>
          </p:cNvSpPr>
          <p:nvPr/>
        </p:nvSpPr>
        <p:spPr bwMode="auto">
          <a:xfrm rot="-2558787">
            <a:off x="7235825" y="3608388"/>
            <a:ext cx="504825" cy="1692275"/>
          </a:xfrm>
          <a:custGeom>
            <a:avLst/>
            <a:gdLst>
              <a:gd name="G0" fmla="+- 148 0 0"/>
              <a:gd name="G1" fmla="+- 21600 0 0"/>
              <a:gd name="G2" fmla="+- 21600 0 0"/>
              <a:gd name="T0" fmla="*/ 148 w 21748"/>
              <a:gd name="T1" fmla="*/ 0 h 43200"/>
              <a:gd name="T2" fmla="*/ 0 w 21748"/>
              <a:gd name="T3" fmla="*/ 43199 h 43200"/>
              <a:gd name="T4" fmla="*/ 148 w 217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8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close/>
              </a:path>
            </a:pathLst>
          </a:custGeom>
          <a:noFill/>
          <a:ln w="76200">
            <a:solidFill>
              <a:srgbClr val="CC0000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6227763" y="4581525"/>
            <a:ext cx="76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 Rounded MT Bold" pitchFamily="34" charset="0"/>
              </a:rPr>
              <a:t>x=10</a:t>
            </a:r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 rot="-5400000">
            <a:off x="4968082" y="3139281"/>
            <a:ext cx="614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 Rounded MT Bold" pitchFamily="34" charset="0"/>
              </a:rPr>
              <a:t>z=8</a:t>
            </a:r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auto">
          <a:xfrm rot="18900000">
            <a:off x="5364163" y="1484313"/>
            <a:ext cx="62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 Rounded MT Bold" pitchFamily="34" charset="0"/>
              </a:rPr>
              <a:t>y=6</a:t>
            </a:r>
          </a:p>
        </p:txBody>
      </p:sp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466725" y="4292600"/>
            <a:ext cx="3932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/>
              <a:t>2×(10×8×6</a:t>
            </a:r>
            <a:r>
              <a:rPr lang="ja-JP" altLang="en-US"/>
              <a:t>ー</a:t>
            </a:r>
            <a:r>
              <a:rPr lang="en-US" altLang="ja-JP"/>
              <a:t>10)</a:t>
            </a:r>
            <a:r>
              <a:rPr lang="ja-JP" altLang="en-US"/>
              <a:t>＝</a:t>
            </a:r>
            <a:r>
              <a:rPr lang="en-US" altLang="ja-JP"/>
              <a:t>940</a:t>
            </a:r>
          </a:p>
        </p:txBody>
      </p:sp>
      <p:pic>
        <p:nvPicPr>
          <p:cNvPr id="299119" name="Picture 111" descr="cray_newlogo_PMS294-[更新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0"/>
          <a:stretch>
            <a:fillRect/>
          </a:stretch>
        </p:blipFill>
        <p:spPr bwMode="auto">
          <a:xfrm>
            <a:off x="539750" y="4005263"/>
            <a:ext cx="150812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120" name="Rectangle 112"/>
          <p:cNvSpPr>
            <a:spLocks noChangeArrowheads="1"/>
          </p:cNvSpPr>
          <p:nvPr/>
        </p:nvSpPr>
        <p:spPr bwMode="auto">
          <a:xfrm>
            <a:off x="2051050" y="38608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/>
              <a:t>XE6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pic>
        <p:nvPicPr>
          <p:cNvPr id="301070" name="Picture 14" descr="IMG_03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630363"/>
            <a:ext cx="2335212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294" name="Oval 238"/>
          <p:cNvSpPr>
            <a:spLocks noChangeArrowheads="1"/>
          </p:cNvSpPr>
          <p:nvPr/>
        </p:nvSpPr>
        <p:spPr bwMode="auto">
          <a:xfrm>
            <a:off x="3276600" y="2708275"/>
            <a:ext cx="4319588" cy="24495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スーパーにする方法</a:t>
            </a:r>
            <a:br>
              <a:rPr lang="ja-JP" altLang="en-US" sz="2400"/>
            </a:br>
            <a:r>
              <a:rPr lang="ja-JP" altLang="en-US"/>
              <a:t>京大スパコンの全体像 </a:t>
            </a:r>
            <a:r>
              <a:rPr lang="en-US" altLang="ja-JP"/>
              <a:t>(2/3)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70875" cy="504825"/>
          </a:xfrm>
          <a:noFill/>
          <a:ln/>
        </p:spPr>
        <p:txBody>
          <a:bodyPr/>
          <a:lstStyle/>
          <a:p>
            <a:r>
              <a:rPr lang="en-US" altLang="ja-JP"/>
              <a:t>Laurel</a:t>
            </a:r>
          </a:p>
        </p:txBody>
      </p:sp>
      <p:grpSp>
        <p:nvGrpSpPr>
          <p:cNvPr id="301168" name="Group 112"/>
          <p:cNvGrpSpPr>
            <a:grpSpLocks/>
          </p:cNvGrpSpPr>
          <p:nvPr/>
        </p:nvGrpSpPr>
        <p:grpSpPr bwMode="auto">
          <a:xfrm>
            <a:off x="3563938" y="2852738"/>
            <a:ext cx="3744912" cy="2160587"/>
            <a:chOff x="2245" y="1162"/>
            <a:chExt cx="2359" cy="1361"/>
          </a:xfrm>
        </p:grpSpPr>
        <p:grpSp>
          <p:nvGrpSpPr>
            <p:cNvPr id="301169" name="Group 113"/>
            <p:cNvGrpSpPr>
              <a:grpSpLocks/>
            </p:cNvGrpSpPr>
            <p:nvPr/>
          </p:nvGrpSpPr>
          <p:grpSpPr bwMode="auto">
            <a:xfrm>
              <a:off x="2245" y="1797"/>
              <a:ext cx="2359" cy="92"/>
              <a:chOff x="2245" y="1797"/>
              <a:chExt cx="2359" cy="92"/>
            </a:xfrm>
          </p:grpSpPr>
          <p:sp>
            <p:nvSpPr>
              <p:cNvPr id="301170" name="Oval 114"/>
              <p:cNvSpPr>
                <a:spLocks noChangeArrowheads="1"/>
              </p:cNvSpPr>
              <p:nvPr/>
            </p:nvSpPr>
            <p:spPr bwMode="auto">
              <a:xfrm>
                <a:off x="2245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71" name="Oval 115"/>
              <p:cNvSpPr>
                <a:spLocks noChangeArrowheads="1"/>
              </p:cNvSpPr>
              <p:nvPr/>
            </p:nvSpPr>
            <p:spPr bwMode="auto">
              <a:xfrm>
                <a:off x="2427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72" name="Oval 116"/>
              <p:cNvSpPr>
                <a:spLocks noChangeArrowheads="1"/>
              </p:cNvSpPr>
              <p:nvPr/>
            </p:nvSpPr>
            <p:spPr bwMode="auto">
              <a:xfrm>
                <a:off x="2608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73" name="Oval 117"/>
              <p:cNvSpPr>
                <a:spLocks noChangeArrowheads="1"/>
              </p:cNvSpPr>
              <p:nvPr/>
            </p:nvSpPr>
            <p:spPr bwMode="auto">
              <a:xfrm>
                <a:off x="2790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74" name="Oval 118"/>
              <p:cNvSpPr>
                <a:spLocks noChangeArrowheads="1"/>
              </p:cNvSpPr>
              <p:nvPr/>
            </p:nvSpPr>
            <p:spPr bwMode="auto">
              <a:xfrm>
                <a:off x="2971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75" name="Oval 119"/>
              <p:cNvSpPr>
                <a:spLocks noChangeArrowheads="1"/>
              </p:cNvSpPr>
              <p:nvPr/>
            </p:nvSpPr>
            <p:spPr bwMode="auto">
              <a:xfrm>
                <a:off x="3153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76" name="Oval 120"/>
              <p:cNvSpPr>
                <a:spLocks noChangeArrowheads="1"/>
              </p:cNvSpPr>
              <p:nvPr/>
            </p:nvSpPr>
            <p:spPr bwMode="auto">
              <a:xfrm>
                <a:off x="3334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77" name="Oval 121"/>
              <p:cNvSpPr>
                <a:spLocks noChangeArrowheads="1"/>
              </p:cNvSpPr>
              <p:nvPr/>
            </p:nvSpPr>
            <p:spPr bwMode="auto">
              <a:xfrm>
                <a:off x="3516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78" name="Oval 122"/>
              <p:cNvSpPr>
                <a:spLocks noChangeArrowheads="1"/>
              </p:cNvSpPr>
              <p:nvPr/>
            </p:nvSpPr>
            <p:spPr bwMode="auto">
              <a:xfrm>
                <a:off x="3697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79" name="Oval 123"/>
              <p:cNvSpPr>
                <a:spLocks noChangeArrowheads="1"/>
              </p:cNvSpPr>
              <p:nvPr/>
            </p:nvSpPr>
            <p:spPr bwMode="auto">
              <a:xfrm>
                <a:off x="3878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80" name="Oval 124"/>
              <p:cNvSpPr>
                <a:spLocks noChangeArrowheads="1"/>
              </p:cNvSpPr>
              <p:nvPr/>
            </p:nvSpPr>
            <p:spPr bwMode="auto">
              <a:xfrm>
                <a:off x="4060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81" name="Oval 125"/>
              <p:cNvSpPr>
                <a:spLocks noChangeArrowheads="1"/>
              </p:cNvSpPr>
              <p:nvPr/>
            </p:nvSpPr>
            <p:spPr bwMode="auto">
              <a:xfrm>
                <a:off x="4241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82" name="Oval 126"/>
              <p:cNvSpPr>
                <a:spLocks noChangeArrowheads="1"/>
              </p:cNvSpPr>
              <p:nvPr/>
            </p:nvSpPr>
            <p:spPr bwMode="auto">
              <a:xfrm>
                <a:off x="2336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83" name="Oval 127"/>
              <p:cNvSpPr>
                <a:spLocks noChangeArrowheads="1"/>
              </p:cNvSpPr>
              <p:nvPr/>
            </p:nvSpPr>
            <p:spPr bwMode="auto">
              <a:xfrm>
                <a:off x="2518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84" name="Oval 128"/>
              <p:cNvSpPr>
                <a:spLocks noChangeArrowheads="1"/>
              </p:cNvSpPr>
              <p:nvPr/>
            </p:nvSpPr>
            <p:spPr bwMode="auto">
              <a:xfrm>
                <a:off x="2699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85" name="Oval 129"/>
              <p:cNvSpPr>
                <a:spLocks noChangeArrowheads="1"/>
              </p:cNvSpPr>
              <p:nvPr/>
            </p:nvSpPr>
            <p:spPr bwMode="auto">
              <a:xfrm>
                <a:off x="2881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86" name="Oval 130"/>
              <p:cNvSpPr>
                <a:spLocks noChangeArrowheads="1"/>
              </p:cNvSpPr>
              <p:nvPr/>
            </p:nvSpPr>
            <p:spPr bwMode="auto">
              <a:xfrm>
                <a:off x="3062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87" name="Oval 131"/>
              <p:cNvSpPr>
                <a:spLocks noChangeArrowheads="1"/>
              </p:cNvSpPr>
              <p:nvPr/>
            </p:nvSpPr>
            <p:spPr bwMode="auto">
              <a:xfrm>
                <a:off x="3243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88" name="Oval 132"/>
              <p:cNvSpPr>
                <a:spLocks noChangeArrowheads="1"/>
              </p:cNvSpPr>
              <p:nvPr/>
            </p:nvSpPr>
            <p:spPr bwMode="auto">
              <a:xfrm>
                <a:off x="3425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89" name="Oval 133"/>
              <p:cNvSpPr>
                <a:spLocks noChangeArrowheads="1"/>
              </p:cNvSpPr>
              <p:nvPr/>
            </p:nvSpPr>
            <p:spPr bwMode="auto">
              <a:xfrm>
                <a:off x="3606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90" name="Oval 134"/>
              <p:cNvSpPr>
                <a:spLocks noChangeArrowheads="1"/>
              </p:cNvSpPr>
              <p:nvPr/>
            </p:nvSpPr>
            <p:spPr bwMode="auto">
              <a:xfrm>
                <a:off x="3788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91" name="Oval 135"/>
              <p:cNvSpPr>
                <a:spLocks noChangeArrowheads="1"/>
              </p:cNvSpPr>
              <p:nvPr/>
            </p:nvSpPr>
            <p:spPr bwMode="auto">
              <a:xfrm>
                <a:off x="3969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92" name="Oval 136"/>
              <p:cNvSpPr>
                <a:spLocks noChangeArrowheads="1"/>
              </p:cNvSpPr>
              <p:nvPr/>
            </p:nvSpPr>
            <p:spPr bwMode="auto">
              <a:xfrm>
                <a:off x="4151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93" name="Oval 137"/>
              <p:cNvSpPr>
                <a:spLocks noChangeArrowheads="1"/>
              </p:cNvSpPr>
              <p:nvPr/>
            </p:nvSpPr>
            <p:spPr bwMode="auto">
              <a:xfrm>
                <a:off x="4332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94" name="Oval 138"/>
              <p:cNvSpPr>
                <a:spLocks noChangeArrowheads="1"/>
              </p:cNvSpPr>
              <p:nvPr/>
            </p:nvSpPr>
            <p:spPr bwMode="auto">
              <a:xfrm>
                <a:off x="4423" y="179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195" name="Oval 139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01196" name="Group 140"/>
            <p:cNvGrpSpPr>
              <a:grpSpLocks/>
            </p:cNvGrpSpPr>
            <p:nvPr/>
          </p:nvGrpSpPr>
          <p:grpSpPr bwMode="auto">
            <a:xfrm>
              <a:off x="2245" y="1162"/>
              <a:ext cx="2359" cy="636"/>
              <a:chOff x="2245" y="1162"/>
              <a:chExt cx="2359" cy="636"/>
            </a:xfrm>
          </p:grpSpPr>
          <p:sp>
            <p:nvSpPr>
              <p:cNvPr id="301197" name="Rectangle 141"/>
              <p:cNvSpPr>
                <a:spLocks noChangeArrowheads="1"/>
              </p:cNvSpPr>
              <p:nvPr/>
            </p:nvSpPr>
            <p:spPr bwMode="auto">
              <a:xfrm>
                <a:off x="2245" y="1344"/>
                <a:ext cx="2359" cy="272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A5002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301198" name="Group 142"/>
              <p:cNvGrpSpPr>
                <a:grpSpLocks/>
              </p:cNvGrpSpPr>
              <p:nvPr/>
            </p:nvGrpSpPr>
            <p:grpSpPr bwMode="auto">
              <a:xfrm>
                <a:off x="2245" y="1389"/>
                <a:ext cx="2359" cy="182"/>
                <a:chOff x="2245" y="1389"/>
                <a:chExt cx="2359" cy="182"/>
              </a:xfrm>
            </p:grpSpPr>
            <p:sp>
              <p:nvSpPr>
                <p:cNvPr id="301199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4150" y="1390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A5002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00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2245" y="1571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A5002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01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2699" y="1389"/>
                  <a:ext cx="1451" cy="182"/>
                </a:xfrm>
                <a:prstGeom prst="line">
                  <a:avLst/>
                </a:prstGeom>
                <a:noFill/>
                <a:ln w="28575">
                  <a:solidFill>
                    <a:srgbClr val="A5002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301202" name="Line 146"/>
              <p:cNvSpPr>
                <a:spLocks noChangeShapeType="1"/>
              </p:cNvSpPr>
              <p:nvPr/>
            </p:nvSpPr>
            <p:spPr bwMode="auto">
              <a:xfrm>
                <a:off x="2290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03" name="Line 147"/>
              <p:cNvSpPr>
                <a:spLocks noChangeShapeType="1"/>
              </p:cNvSpPr>
              <p:nvPr/>
            </p:nvSpPr>
            <p:spPr bwMode="auto">
              <a:xfrm>
                <a:off x="2380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04" name="Line 148"/>
              <p:cNvSpPr>
                <a:spLocks noChangeShapeType="1"/>
              </p:cNvSpPr>
              <p:nvPr/>
            </p:nvSpPr>
            <p:spPr bwMode="auto">
              <a:xfrm>
                <a:off x="2471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05" name="Line 149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06" name="Line 150"/>
              <p:cNvSpPr>
                <a:spLocks noChangeShapeType="1"/>
              </p:cNvSpPr>
              <p:nvPr/>
            </p:nvSpPr>
            <p:spPr bwMode="auto">
              <a:xfrm>
                <a:off x="2652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07" name="Line 151"/>
              <p:cNvSpPr>
                <a:spLocks noChangeShapeType="1"/>
              </p:cNvSpPr>
              <p:nvPr/>
            </p:nvSpPr>
            <p:spPr bwMode="auto">
              <a:xfrm>
                <a:off x="2743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08" name="Line 152"/>
              <p:cNvSpPr>
                <a:spLocks noChangeShapeType="1"/>
              </p:cNvSpPr>
              <p:nvPr/>
            </p:nvSpPr>
            <p:spPr bwMode="auto">
              <a:xfrm>
                <a:off x="2834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09" name="Line 153"/>
              <p:cNvSpPr>
                <a:spLocks noChangeShapeType="1"/>
              </p:cNvSpPr>
              <p:nvPr/>
            </p:nvSpPr>
            <p:spPr bwMode="auto">
              <a:xfrm>
                <a:off x="2925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10" name="Line 154"/>
              <p:cNvSpPr>
                <a:spLocks noChangeShapeType="1"/>
              </p:cNvSpPr>
              <p:nvPr/>
            </p:nvSpPr>
            <p:spPr bwMode="auto">
              <a:xfrm>
                <a:off x="3015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11" name="Line 155"/>
              <p:cNvSpPr>
                <a:spLocks noChangeShapeType="1"/>
              </p:cNvSpPr>
              <p:nvPr/>
            </p:nvSpPr>
            <p:spPr bwMode="auto">
              <a:xfrm>
                <a:off x="3106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12" name="Line 156"/>
              <p:cNvSpPr>
                <a:spLocks noChangeShapeType="1"/>
              </p:cNvSpPr>
              <p:nvPr/>
            </p:nvSpPr>
            <p:spPr bwMode="auto">
              <a:xfrm>
                <a:off x="3197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13" name="Line 157"/>
              <p:cNvSpPr>
                <a:spLocks noChangeShapeType="1"/>
              </p:cNvSpPr>
              <p:nvPr/>
            </p:nvSpPr>
            <p:spPr bwMode="auto">
              <a:xfrm>
                <a:off x="3287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14" name="Line 158"/>
              <p:cNvSpPr>
                <a:spLocks noChangeShapeType="1"/>
              </p:cNvSpPr>
              <p:nvPr/>
            </p:nvSpPr>
            <p:spPr bwMode="auto">
              <a:xfrm>
                <a:off x="3378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15" name="Line 159"/>
              <p:cNvSpPr>
                <a:spLocks noChangeShapeType="1"/>
              </p:cNvSpPr>
              <p:nvPr/>
            </p:nvSpPr>
            <p:spPr bwMode="auto">
              <a:xfrm>
                <a:off x="3469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16" name="Line 160"/>
              <p:cNvSpPr>
                <a:spLocks noChangeShapeType="1"/>
              </p:cNvSpPr>
              <p:nvPr/>
            </p:nvSpPr>
            <p:spPr bwMode="auto">
              <a:xfrm>
                <a:off x="3560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17" name="Line 161"/>
              <p:cNvSpPr>
                <a:spLocks noChangeShapeType="1"/>
              </p:cNvSpPr>
              <p:nvPr/>
            </p:nvSpPr>
            <p:spPr bwMode="auto">
              <a:xfrm>
                <a:off x="3650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18" name="Line 162"/>
              <p:cNvSpPr>
                <a:spLocks noChangeShapeType="1"/>
              </p:cNvSpPr>
              <p:nvPr/>
            </p:nvSpPr>
            <p:spPr bwMode="auto">
              <a:xfrm>
                <a:off x="3741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19" name="Line 163"/>
              <p:cNvSpPr>
                <a:spLocks noChangeShapeType="1"/>
              </p:cNvSpPr>
              <p:nvPr/>
            </p:nvSpPr>
            <p:spPr bwMode="auto">
              <a:xfrm>
                <a:off x="3832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20" name="Line 164"/>
              <p:cNvSpPr>
                <a:spLocks noChangeShapeType="1"/>
              </p:cNvSpPr>
              <p:nvPr/>
            </p:nvSpPr>
            <p:spPr bwMode="auto">
              <a:xfrm>
                <a:off x="3922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21" name="Line 165"/>
              <p:cNvSpPr>
                <a:spLocks noChangeShapeType="1"/>
              </p:cNvSpPr>
              <p:nvPr/>
            </p:nvSpPr>
            <p:spPr bwMode="auto">
              <a:xfrm>
                <a:off x="4013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22" name="Line 166"/>
              <p:cNvSpPr>
                <a:spLocks noChangeShapeType="1"/>
              </p:cNvSpPr>
              <p:nvPr/>
            </p:nvSpPr>
            <p:spPr bwMode="auto">
              <a:xfrm>
                <a:off x="4104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23" name="Line 167"/>
              <p:cNvSpPr>
                <a:spLocks noChangeShapeType="1"/>
              </p:cNvSpPr>
              <p:nvPr/>
            </p:nvSpPr>
            <p:spPr bwMode="auto">
              <a:xfrm>
                <a:off x="4195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24" name="Line 168"/>
              <p:cNvSpPr>
                <a:spLocks noChangeShapeType="1"/>
              </p:cNvSpPr>
              <p:nvPr/>
            </p:nvSpPr>
            <p:spPr bwMode="auto">
              <a:xfrm>
                <a:off x="4285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25" name="Line 169"/>
              <p:cNvSpPr>
                <a:spLocks noChangeShapeType="1"/>
              </p:cNvSpPr>
              <p:nvPr/>
            </p:nvSpPr>
            <p:spPr bwMode="auto">
              <a:xfrm>
                <a:off x="4376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26" name="Line 170"/>
              <p:cNvSpPr>
                <a:spLocks noChangeShapeType="1"/>
              </p:cNvSpPr>
              <p:nvPr/>
            </p:nvSpPr>
            <p:spPr bwMode="auto">
              <a:xfrm>
                <a:off x="4467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27" name="Line 171"/>
              <p:cNvSpPr>
                <a:spLocks noChangeShapeType="1"/>
              </p:cNvSpPr>
              <p:nvPr/>
            </p:nvSpPr>
            <p:spPr bwMode="auto">
              <a:xfrm>
                <a:off x="4558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301228" name="Group 172"/>
              <p:cNvGrpSpPr>
                <a:grpSpLocks/>
              </p:cNvGrpSpPr>
              <p:nvPr/>
            </p:nvGrpSpPr>
            <p:grpSpPr bwMode="auto">
              <a:xfrm flipV="1">
                <a:off x="2245" y="1389"/>
                <a:ext cx="2359" cy="182"/>
                <a:chOff x="2245" y="1389"/>
                <a:chExt cx="2359" cy="182"/>
              </a:xfrm>
            </p:grpSpPr>
            <p:sp>
              <p:nvSpPr>
                <p:cNvPr id="301229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4150" y="1390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A5002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30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2245" y="1571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A5002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31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2699" y="1389"/>
                  <a:ext cx="1451" cy="182"/>
                </a:xfrm>
                <a:prstGeom prst="line">
                  <a:avLst/>
                </a:prstGeom>
                <a:noFill/>
                <a:ln w="28575">
                  <a:solidFill>
                    <a:srgbClr val="A5002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01232" name="Group 176"/>
              <p:cNvGrpSpPr>
                <a:grpSpLocks/>
              </p:cNvGrpSpPr>
              <p:nvPr/>
            </p:nvGrpSpPr>
            <p:grpSpPr bwMode="auto">
              <a:xfrm>
                <a:off x="3016" y="1162"/>
                <a:ext cx="819" cy="182"/>
                <a:chOff x="2381" y="1707"/>
                <a:chExt cx="819" cy="182"/>
              </a:xfrm>
            </p:grpSpPr>
            <p:sp>
              <p:nvSpPr>
                <p:cNvPr id="301233" name="Line 177"/>
                <p:cNvSpPr>
                  <a:spLocks noChangeShapeType="1"/>
                </p:cNvSpPr>
                <p:nvPr/>
              </p:nvSpPr>
              <p:spPr bwMode="auto">
                <a:xfrm>
                  <a:off x="2381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34" name="Line 178"/>
                <p:cNvSpPr>
                  <a:spLocks noChangeShapeType="1"/>
                </p:cNvSpPr>
                <p:nvPr/>
              </p:nvSpPr>
              <p:spPr bwMode="auto">
                <a:xfrm>
                  <a:off x="2472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35" name="Line 179"/>
                <p:cNvSpPr>
                  <a:spLocks noChangeShapeType="1"/>
                </p:cNvSpPr>
                <p:nvPr/>
              </p:nvSpPr>
              <p:spPr bwMode="auto">
                <a:xfrm>
                  <a:off x="2563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36" name="Line 180"/>
                <p:cNvSpPr>
                  <a:spLocks noChangeShapeType="1"/>
                </p:cNvSpPr>
                <p:nvPr/>
              </p:nvSpPr>
              <p:spPr bwMode="auto">
                <a:xfrm>
                  <a:off x="2654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37" name="Line 181"/>
                <p:cNvSpPr>
                  <a:spLocks noChangeShapeType="1"/>
                </p:cNvSpPr>
                <p:nvPr/>
              </p:nvSpPr>
              <p:spPr bwMode="auto">
                <a:xfrm>
                  <a:off x="2745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38" name="Line 182"/>
                <p:cNvSpPr>
                  <a:spLocks noChangeShapeType="1"/>
                </p:cNvSpPr>
                <p:nvPr/>
              </p:nvSpPr>
              <p:spPr bwMode="auto">
                <a:xfrm>
                  <a:off x="2836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39" name="Line 183"/>
                <p:cNvSpPr>
                  <a:spLocks noChangeShapeType="1"/>
                </p:cNvSpPr>
                <p:nvPr/>
              </p:nvSpPr>
              <p:spPr bwMode="auto">
                <a:xfrm>
                  <a:off x="2927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40" name="Line 184"/>
                <p:cNvSpPr>
                  <a:spLocks noChangeShapeType="1"/>
                </p:cNvSpPr>
                <p:nvPr/>
              </p:nvSpPr>
              <p:spPr bwMode="auto">
                <a:xfrm>
                  <a:off x="3018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41" name="Line 185"/>
                <p:cNvSpPr>
                  <a:spLocks noChangeShapeType="1"/>
                </p:cNvSpPr>
                <p:nvPr/>
              </p:nvSpPr>
              <p:spPr bwMode="auto">
                <a:xfrm>
                  <a:off x="3109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42" name="Line 186"/>
                <p:cNvSpPr>
                  <a:spLocks noChangeShapeType="1"/>
                </p:cNvSpPr>
                <p:nvPr/>
              </p:nvSpPr>
              <p:spPr bwMode="auto">
                <a:xfrm>
                  <a:off x="3200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01243" name="Group 187"/>
            <p:cNvGrpSpPr>
              <a:grpSpLocks/>
            </p:cNvGrpSpPr>
            <p:nvPr/>
          </p:nvGrpSpPr>
          <p:grpSpPr bwMode="auto">
            <a:xfrm flipV="1">
              <a:off x="2245" y="1887"/>
              <a:ext cx="2359" cy="636"/>
              <a:chOff x="2245" y="1162"/>
              <a:chExt cx="2359" cy="636"/>
            </a:xfrm>
          </p:grpSpPr>
          <p:sp>
            <p:nvSpPr>
              <p:cNvPr id="301244" name="Rectangle 188"/>
              <p:cNvSpPr>
                <a:spLocks noChangeArrowheads="1"/>
              </p:cNvSpPr>
              <p:nvPr/>
            </p:nvSpPr>
            <p:spPr bwMode="auto">
              <a:xfrm>
                <a:off x="2245" y="1344"/>
                <a:ext cx="2359" cy="272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301245" name="Group 189"/>
              <p:cNvGrpSpPr>
                <a:grpSpLocks/>
              </p:cNvGrpSpPr>
              <p:nvPr/>
            </p:nvGrpSpPr>
            <p:grpSpPr bwMode="auto">
              <a:xfrm>
                <a:off x="2245" y="1389"/>
                <a:ext cx="2359" cy="182"/>
                <a:chOff x="2245" y="1389"/>
                <a:chExt cx="2359" cy="182"/>
              </a:xfrm>
            </p:grpSpPr>
            <p:sp>
              <p:nvSpPr>
                <p:cNvPr id="301246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4150" y="1390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47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2245" y="1571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48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2699" y="1389"/>
                  <a:ext cx="1451" cy="182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301249" name="Line 193"/>
              <p:cNvSpPr>
                <a:spLocks noChangeShapeType="1"/>
              </p:cNvSpPr>
              <p:nvPr/>
            </p:nvSpPr>
            <p:spPr bwMode="auto">
              <a:xfrm>
                <a:off x="2290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50" name="Line 194"/>
              <p:cNvSpPr>
                <a:spLocks noChangeShapeType="1"/>
              </p:cNvSpPr>
              <p:nvPr/>
            </p:nvSpPr>
            <p:spPr bwMode="auto">
              <a:xfrm>
                <a:off x="2380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51" name="Line 195"/>
              <p:cNvSpPr>
                <a:spLocks noChangeShapeType="1"/>
              </p:cNvSpPr>
              <p:nvPr/>
            </p:nvSpPr>
            <p:spPr bwMode="auto">
              <a:xfrm>
                <a:off x="2471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52" name="Line 196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53" name="Line 197"/>
              <p:cNvSpPr>
                <a:spLocks noChangeShapeType="1"/>
              </p:cNvSpPr>
              <p:nvPr/>
            </p:nvSpPr>
            <p:spPr bwMode="auto">
              <a:xfrm>
                <a:off x="2652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54" name="Line 198"/>
              <p:cNvSpPr>
                <a:spLocks noChangeShapeType="1"/>
              </p:cNvSpPr>
              <p:nvPr/>
            </p:nvSpPr>
            <p:spPr bwMode="auto">
              <a:xfrm>
                <a:off x="2743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55" name="Line 199"/>
              <p:cNvSpPr>
                <a:spLocks noChangeShapeType="1"/>
              </p:cNvSpPr>
              <p:nvPr/>
            </p:nvSpPr>
            <p:spPr bwMode="auto">
              <a:xfrm>
                <a:off x="2834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56" name="Line 200"/>
              <p:cNvSpPr>
                <a:spLocks noChangeShapeType="1"/>
              </p:cNvSpPr>
              <p:nvPr/>
            </p:nvSpPr>
            <p:spPr bwMode="auto">
              <a:xfrm>
                <a:off x="2925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57" name="Line 201"/>
              <p:cNvSpPr>
                <a:spLocks noChangeShapeType="1"/>
              </p:cNvSpPr>
              <p:nvPr/>
            </p:nvSpPr>
            <p:spPr bwMode="auto">
              <a:xfrm>
                <a:off x="3015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58" name="Line 202"/>
              <p:cNvSpPr>
                <a:spLocks noChangeShapeType="1"/>
              </p:cNvSpPr>
              <p:nvPr/>
            </p:nvSpPr>
            <p:spPr bwMode="auto">
              <a:xfrm>
                <a:off x="3106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59" name="Line 203"/>
              <p:cNvSpPr>
                <a:spLocks noChangeShapeType="1"/>
              </p:cNvSpPr>
              <p:nvPr/>
            </p:nvSpPr>
            <p:spPr bwMode="auto">
              <a:xfrm>
                <a:off x="3197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60" name="Line 204"/>
              <p:cNvSpPr>
                <a:spLocks noChangeShapeType="1"/>
              </p:cNvSpPr>
              <p:nvPr/>
            </p:nvSpPr>
            <p:spPr bwMode="auto">
              <a:xfrm>
                <a:off x="3287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61" name="Line 205"/>
              <p:cNvSpPr>
                <a:spLocks noChangeShapeType="1"/>
              </p:cNvSpPr>
              <p:nvPr/>
            </p:nvSpPr>
            <p:spPr bwMode="auto">
              <a:xfrm>
                <a:off x="3378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62" name="Line 206"/>
              <p:cNvSpPr>
                <a:spLocks noChangeShapeType="1"/>
              </p:cNvSpPr>
              <p:nvPr/>
            </p:nvSpPr>
            <p:spPr bwMode="auto">
              <a:xfrm>
                <a:off x="3469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63" name="Line 207"/>
              <p:cNvSpPr>
                <a:spLocks noChangeShapeType="1"/>
              </p:cNvSpPr>
              <p:nvPr/>
            </p:nvSpPr>
            <p:spPr bwMode="auto">
              <a:xfrm>
                <a:off x="3560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64" name="Line 208"/>
              <p:cNvSpPr>
                <a:spLocks noChangeShapeType="1"/>
              </p:cNvSpPr>
              <p:nvPr/>
            </p:nvSpPr>
            <p:spPr bwMode="auto">
              <a:xfrm>
                <a:off x="3650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65" name="Line 209"/>
              <p:cNvSpPr>
                <a:spLocks noChangeShapeType="1"/>
              </p:cNvSpPr>
              <p:nvPr/>
            </p:nvSpPr>
            <p:spPr bwMode="auto">
              <a:xfrm>
                <a:off x="3741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66" name="Line 210"/>
              <p:cNvSpPr>
                <a:spLocks noChangeShapeType="1"/>
              </p:cNvSpPr>
              <p:nvPr/>
            </p:nvSpPr>
            <p:spPr bwMode="auto">
              <a:xfrm>
                <a:off x="3832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67" name="Line 211"/>
              <p:cNvSpPr>
                <a:spLocks noChangeShapeType="1"/>
              </p:cNvSpPr>
              <p:nvPr/>
            </p:nvSpPr>
            <p:spPr bwMode="auto">
              <a:xfrm>
                <a:off x="3922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68" name="Line 212"/>
              <p:cNvSpPr>
                <a:spLocks noChangeShapeType="1"/>
              </p:cNvSpPr>
              <p:nvPr/>
            </p:nvSpPr>
            <p:spPr bwMode="auto">
              <a:xfrm>
                <a:off x="4013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69" name="Line 213"/>
              <p:cNvSpPr>
                <a:spLocks noChangeShapeType="1"/>
              </p:cNvSpPr>
              <p:nvPr/>
            </p:nvSpPr>
            <p:spPr bwMode="auto">
              <a:xfrm>
                <a:off x="4104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70" name="Line 214"/>
              <p:cNvSpPr>
                <a:spLocks noChangeShapeType="1"/>
              </p:cNvSpPr>
              <p:nvPr/>
            </p:nvSpPr>
            <p:spPr bwMode="auto">
              <a:xfrm>
                <a:off x="4195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71" name="Line 215"/>
              <p:cNvSpPr>
                <a:spLocks noChangeShapeType="1"/>
              </p:cNvSpPr>
              <p:nvPr/>
            </p:nvSpPr>
            <p:spPr bwMode="auto">
              <a:xfrm>
                <a:off x="4285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72" name="Line 216"/>
              <p:cNvSpPr>
                <a:spLocks noChangeShapeType="1"/>
              </p:cNvSpPr>
              <p:nvPr/>
            </p:nvSpPr>
            <p:spPr bwMode="auto">
              <a:xfrm>
                <a:off x="4376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73" name="Line 217"/>
              <p:cNvSpPr>
                <a:spLocks noChangeShapeType="1"/>
              </p:cNvSpPr>
              <p:nvPr/>
            </p:nvSpPr>
            <p:spPr bwMode="auto">
              <a:xfrm>
                <a:off x="4467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274" name="Line 218"/>
              <p:cNvSpPr>
                <a:spLocks noChangeShapeType="1"/>
              </p:cNvSpPr>
              <p:nvPr/>
            </p:nvSpPr>
            <p:spPr bwMode="auto">
              <a:xfrm>
                <a:off x="4558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301275" name="Group 219"/>
              <p:cNvGrpSpPr>
                <a:grpSpLocks/>
              </p:cNvGrpSpPr>
              <p:nvPr/>
            </p:nvGrpSpPr>
            <p:grpSpPr bwMode="auto">
              <a:xfrm flipV="1">
                <a:off x="2245" y="1389"/>
                <a:ext cx="2359" cy="182"/>
                <a:chOff x="2245" y="1389"/>
                <a:chExt cx="2359" cy="182"/>
              </a:xfrm>
            </p:grpSpPr>
            <p:sp>
              <p:nvSpPr>
                <p:cNvPr id="301276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4150" y="1390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77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2245" y="1571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78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2699" y="1389"/>
                  <a:ext cx="1451" cy="182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01279" name="Group 223"/>
              <p:cNvGrpSpPr>
                <a:grpSpLocks/>
              </p:cNvGrpSpPr>
              <p:nvPr/>
            </p:nvGrpSpPr>
            <p:grpSpPr bwMode="auto">
              <a:xfrm>
                <a:off x="3016" y="1162"/>
                <a:ext cx="819" cy="182"/>
                <a:chOff x="2381" y="1707"/>
                <a:chExt cx="819" cy="182"/>
              </a:xfrm>
            </p:grpSpPr>
            <p:sp>
              <p:nvSpPr>
                <p:cNvPr id="301280" name="Line 224"/>
                <p:cNvSpPr>
                  <a:spLocks noChangeShapeType="1"/>
                </p:cNvSpPr>
                <p:nvPr/>
              </p:nvSpPr>
              <p:spPr bwMode="auto">
                <a:xfrm>
                  <a:off x="2381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81" name="Line 225"/>
                <p:cNvSpPr>
                  <a:spLocks noChangeShapeType="1"/>
                </p:cNvSpPr>
                <p:nvPr/>
              </p:nvSpPr>
              <p:spPr bwMode="auto">
                <a:xfrm>
                  <a:off x="2472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82" name="Line 226"/>
                <p:cNvSpPr>
                  <a:spLocks noChangeShapeType="1"/>
                </p:cNvSpPr>
                <p:nvPr/>
              </p:nvSpPr>
              <p:spPr bwMode="auto">
                <a:xfrm>
                  <a:off x="2563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83" name="Line 227"/>
                <p:cNvSpPr>
                  <a:spLocks noChangeShapeType="1"/>
                </p:cNvSpPr>
                <p:nvPr/>
              </p:nvSpPr>
              <p:spPr bwMode="auto">
                <a:xfrm>
                  <a:off x="2654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84" name="Line 228"/>
                <p:cNvSpPr>
                  <a:spLocks noChangeShapeType="1"/>
                </p:cNvSpPr>
                <p:nvPr/>
              </p:nvSpPr>
              <p:spPr bwMode="auto">
                <a:xfrm>
                  <a:off x="2745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85" name="Line 229"/>
                <p:cNvSpPr>
                  <a:spLocks noChangeShapeType="1"/>
                </p:cNvSpPr>
                <p:nvPr/>
              </p:nvSpPr>
              <p:spPr bwMode="auto">
                <a:xfrm>
                  <a:off x="2836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86" name="Line 230"/>
                <p:cNvSpPr>
                  <a:spLocks noChangeShapeType="1"/>
                </p:cNvSpPr>
                <p:nvPr/>
              </p:nvSpPr>
              <p:spPr bwMode="auto">
                <a:xfrm>
                  <a:off x="2927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87" name="Line 231"/>
                <p:cNvSpPr>
                  <a:spLocks noChangeShapeType="1"/>
                </p:cNvSpPr>
                <p:nvPr/>
              </p:nvSpPr>
              <p:spPr bwMode="auto">
                <a:xfrm>
                  <a:off x="3018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88" name="Line 232"/>
                <p:cNvSpPr>
                  <a:spLocks noChangeShapeType="1"/>
                </p:cNvSpPr>
                <p:nvPr/>
              </p:nvSpPr>
              <p:spPr bwMode="auto">
                <a:xfrm>
                  <a:off x="3109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289" name="Line 233"/>
                <p:cNvSpPr>
                  <a:spLocks noChangeShapeType="1"/>
                </p:cNvSpPr>
                <p:nvPr/>
              </p:nvSpPr>
              <p:spPr bwMode="auto">
                <a:xfrm>
                  <a:off x="3200" y="170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301291" name="Oval 235"/>
          <p:cNvSpPr>
            <a:spLocks noChangeArrowheads="1"/>
          </p:cNvSpPr>
          <p:nvPr/>
        </p:nvSpPr>
        <p:spPr bwMode="auto">
          <a:xfrm>
            <a:off x="7235825" y="5661025"/>
            <a:ext cx="1439863" cy="7921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1295" name="Arc 239"/>
          <p:cNvSpPr>
            <a:spLocks/>
          </p:cNvSpPr>
          <p:nvPr/>
        </p:nvSpPr>
        <p:spPr bwMode="auto">
          <a:xfrm rot="5400000" flipV="1">
            <a:off x="4535488" y="5049838"/>
            <a:ext cx="792162" cy="1008062"/>
          </a:xfrm>
          <a:custGeom>
            <a:avLst/>
            <a:gdLst>
              <a:gd name="G0" fmla="+- 148 0 0"/>
              <a:gd name="G1" fmla="+- 156 0 0"/>
              <a:gd name="G2" fmla="+- 21600 0 0"/>
              <a:gd name="T0" fmla="*/ 21747 w 21748"/>
              <a:gd name="T1" fmla="*/ 0 h 21756"/>
              <a:gd name="T2" fmla="*/ 0 w 21748"/>
              <a:gd name="T3" fmla="*/ 21755 h 21756"/>
              <a:gd name="T4" fmla="*/ 148 w 21748"/>
              <a:gd name="T5" fmla="*/ 156 h 21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8" h="21756" fill="none" extrusionOk="0">
                <a:moveTo>
                  <a:pt x="21747" y="-1"/>
                </a:moveTo>
                <a:cubicBezTo>
                  <a:pt x="21747" y="51"/>
                  <a:pt x="21748" y="103"/>
                  <a:pt x="21748" y="156"/>
                </a:cubicBezTo>
                <a:cubicBezTo>
                  <a:pt x="21748" y="12085"/>
                  <a:pt x="12077" y="21756"/>
                  <a:pt x="148" y="21756"/>
                </a:cubicBezTo>
                <a:cubicBezTo>
                  <a:pt x="98" y="21756"/>
                  <a:pt x="49" y="21755"/>
                  <a:pt x="-1" y="21755"/>
                </a:cubicBezTo>
              </a:path>
              <a:path w="21748" h="21756" stroke="0" extrusionOk="0">
                <a:moveTo>
                  <a:pt x="21747" y="-1"/>
                </a:moveTo>
                <a:cubicBezTo>
                  <a:pt x="21747" y="51"/>
                  <a:pt x="21748" y="103"/>
                  <a:pt x="21748" y="156"/>
                </a:cubicBezTo>
                <a:cubicBezTo>
                  <a:pt x="21748" y="12085"/>
                  <a:pt x="12077" y="21756"/>
                  <a:pt x="148" y="21756"/>
                </a:cubicBezTo>
                <a:cubicBezTo>
                  <a:pt x="98" y="21756"/>
                  <a:pt x="49" y="21755"/>
                  <a:pt x="-1" y="21755"/>
                </a:cubicBezTo>
                <a:lnTo>
                  <a:pt x="148" y="156"/>
                </a:lnTo>
                <a:close/>
              </a:path>
            </a:pathLst>
          </a:custGeom>
          <a:noFill/>
          <a:ln w="76200">
            <a:solidFill>
              <a:srgbClr val="CC0000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01298" name="Picture 242" descr="gb-n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49950"/>
            <a:ext cx="17272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299" name="Arc 243"/>
          <p:cNvSpPr>
            <a:spLocks/>
          </p:cNvSpPr>
          <p:nvPr/>
        </p:nvSpPr>
        <p:spPr bwMode="auto">
          <a:xfrm rot="-5400000">
            <a:off x="6950869" y="4294981"/>
            <a:ext cx="1724025" cy="1008063"/>
          </a:xfrm>
          <a:custGeom>
            <a:avLst/>
            <a:gdLst>
              <a:gd name="G0" fmla="+- 12940 0 0"/>
              <a:gd name="G1" fmla="+- 156 0 0"/>
              <a:gd name="G2" fmla="+- 21600 0 0"/>
              <a:gd name="T0" fmla="*/ 34539 w 34540"/>
              <a:gd name="T1" fmla="*/ 0 h 21756"/>
              <a:gd name="T2" fmla="*/ 0 w 34540"/>
              <a:gd name="T3" fmla="*/ 17451 h 21756"/>
              <a:gd name="T4" fmla="*/ 12940 w 34540"/>
              <a:gd name="T5" fmla="*/ 156 h 21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540" h="21756" fill="none" extrusionOk="0">
                <a:moveTo>
                  <a:pt x="34539" y="-1"/>
                </a:moveTo>
                <a:cubicBezTo>
                  <a:pt x="34539" y="51"/>
                  <a:pt x="34540" y="103"/>
                  <a:pt x="34540" y="156"/>
                </a:cubicBezTo>
                <a:cubicBezTo>
                  <a:pt x="34540" y="12085"/>
                  <a:pt x="24869" y="21756"/>
                  <a:pt x="12940" y="21756"/>
                </a:cubicBezTo>
                <a:cubicBezTo>
                  <a:pt x="8274" y="21756"/>
                  <a:pt x="3735" y="20245"/>
                  <a:pt x="0" y="17450"/>
                </a:cubicBezTo>
              </a:path>
              <a:path w="34540" h="21756" stroke="0" extrusionOk="0">
                <a:moveTo>
                  <a:pt x="34539" y="-1"/>
                </a:moveTo>
                <a:cubicBezTo>
                  <a:pt x="34539" y="51"/>
                  <a:pt x="34540" y="103"/>
                  <a:pt x="34540" y="156"/>
                </a:cubicBezTo>
                <a:cubicBezTo>
                  <a:pt x="34540" y="12085"/>
                  <a:pt x="24869" y="21756"/>
                  <a:pt x="12940" y="21756"/>
                </a:cubicBezTo>
                <a:cubicBezTo>
                  <a:pt x="8274" y="21756"/>
                  <a:pt x="3735" y="20245"/>
                  <a:pt x="0" y="17450"/>
                </a:cubicBezTo>
                <a:lnTo>
                  <a:pt x="12940" y="156"/>
                </a:lnTo>
                <a:close/>
              </a:path>
            </a:pathLst>
          </a:custGeom>
          <a:noFill/>
          <a:ln w="76200">
            <a:solidFill>
              <a:srgbClr val="CC0000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01300" name="Picture 244" descr="appro_logo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84313"/>
            <a:ext cx="809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301" name="Rectangle 245"/>
          <p:cNvSpPr>
            <a:spLocks noChangeArrowheads="1"/>
          </p:cNvSpPr>
          <p:nvPr/>
        </p:nvSpPr>
        <p:spPr bwMode="auto">
          <a:xfrm>
            <a:off x="3995738" y="2179638"/>
            <a:ext cx="288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/>
              <a:t>24×26</a:t>
            </a:r>
            <a:r>
              <a:rPr lang="ja-JP" altLang="en-US"/>
              <a:t>ー</a:t>
            </a:r>
            <a:r>
              <a:rPr lang="en-US" altLang="ja-JP"/>
              <a:t>23</a:t>
            </a:r>
            <a:r>
              <a:rPr lang="ja-JP" altLang="en-US"/>
              <a:t>＝</a:t>
            </a:r>
            <a:r>
              <a:rPr lang="en-US" altLang="ja-JP"/>
              <a:t>601</a:t>
            </a:r>
          </a:p>
        </p:txBody>
      </p:sp>
      <p:sp>
        <p:nvSpPr>
          <p:cNvPr id="301302" name="Rectangle 246"/>
          <p:cNvSpPr>
            <a:spLocks noChangeArrowheads="1"/>
          </p:cNvSpPr>
          <p:nvPr/>
        </p:nvSpPr>
        <p:spPr bwMode="auto">
          <a:xfrm>
            <a:off x="4211638" y="1603375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/>
              <a:t>GreenBlade 8000</a:t>
            </a:r>
          </a:p>
        </p:txBody>
      </p:sp>
      <p:grpSp>
        <p:nvGrpSpPr>
          <p:cNvPr id="301303" name="Group 247"/>
          <p:cNvGrpSpPr>
            <a:grpSpLocks/>
          </p:cNvGrpSpPr>
          <p:nvPr/>
        </p:nvGrpSpPr>
        <p:grpSpPr bwMode="auto">
          <a:xfrm>
            <a:off x="969963" y="5157788"/>
            <a:ext cx="3457575" cy="1584325"/>
            <a:chOff x="1474" y="1026"/>
            <a:chExt cx="2178" cy="998"/>
          </a:xfrm>
        </p:grpSpPr>
        <p:sp>
          <p:nvSpPr>
            <p:cNvPr id="301304" name="Oval 248"/>
            <p:cNvSpPr>
              <a:spLocks noChangeArrowheads="1"/>
            </p:cNvSpPr>
            <p:nvPr/>
          </p:nvSpPr>
          <p:spPr bwMode="auto">
            <a:xfrm>
              <a:off x="1474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05" name="Oval 249"/>
            <p:cNvSpPr>
              <a:spLocks noChangeArrowheads="1"/>
            </p:cNvSpPr>
            <p:nvPr/>
          </p:nvSpPr>
          <p:spPr bwMode="auto">
            <a:xfrm>
              <a:off x="1656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06" name="Oval 250"/>
            <p:cNvSpPr>
              <a:spLocks noChangeArrowheads="1"/>
            </p:cNvSpPr>
            <p:nvPr/>
          </p:nvSpPr>
          <p:spPr bwMode="auto">
            <a:xfrm>
              <a:off x="1837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07" name="Oval 251"/>
            <p:cNvSpPr>
              <a:spLocks noChangeArrowheads="1"/>
            </p:cNvSpPr>
            <p:nvPr/>
          </p:nvSpPr>
          <p:spPr bwMode="auto">
            <a:xfrm>
              <a:off x="2019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08" name="Oval 252"/>
            <p:cNvSpPr>
              <a:spLocks noChangeArrowheads="1"/>
            </p:cNvSpPr>
            <p:nvPr/>
          </p:nvSpPr>
          <p:spPr bwMode="auto">
            <a:xfrm>
              <a:off x="2200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09" name="Oval 253"/>
            <p:cNvSpPr>
              <a:spLocks noChangeArrowheads="1"/>
            </p:cNvSpPr>
            <p:nvPr/>
          </p:nvSpPr>
          <p:spPr bwMode="auto">
            <a:xfrm>
              <a:off x="2381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10" name="Oval 254"/>
            <p:cNvSpPr>
              <a:spLocks noChangeArrowheads="1"/>
            </p:cNvSpPr>
            <p:nvPr/>
          </p:nvSpPr>
          <p:spPr bwMode="auto">
            <a:xfrm>
              <a:off x="2563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11" name="Oval 255"/>
            <p:cNvSpPr>
              <a:spLocks noChangeArrowheads="1"/>
            </p:cNvSpPr>
            <p:nvPr/>
          </p:nvSpPr>
          <p:spPr bwMode="auto">
            <a:xfrm>
              <a:off x="2744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12" name="Oval 256"/>
            <p:cNvSpPr>
              <a:spLocks noChangeArrowheads="1"/>
            </p:cNvSpPr>
            <p:nvPr/>
          </p:nvSpPr>
          <p:spPr bwMode="auto">
            <a:xfrm>
              <a:off x="2926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13" name="Oval 257"/>
            <p:cNvSpPr>
              <a:spLocks noChangeArrowheads="1"/>
            </p:cNvSpPr>
            <p:nvPr/>
          </p:nvSpPr>
          <p:spPr bwMode="auto">
            <a:xfrm>
              <a:off x="3107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14" name="Oval 258"/>
            <p:cNvSpPr>
              <a:spLocks noChangeArrowheads="1"/>
            </p:cNvSpPr>
            <p:nvPr/>
          </p:nvSpPr>
          <p:spPr bwMode="auto">
            <a:xfrm>
              <a:off x="3288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15" name="Oval 259"/>
            <p:cNvSpPr>
              <a:spLocks noChangeArrowheads="1"/>
            </p:cNvSpPr>
            <p:nvPr/>
          </p:nvSpPr>
          <p:spPr bwMode="auto">
            <a:xfrm>
              <a:off x="3470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16" name="Oval 260"/>
            <p:cNvSpPr>
              <a:spLocks noChangeArrowheads="1"/>
            </p:cNvSpPr>
            <p:nvPr/>
          </p:nvSpPr>
          <p:spPr bwMode="auto">
            <a:xfrm>
              <a:off x="1565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17" name="Oval 261"/>
            <p:cNvSpPr>
              <a:spLocks noChangeArrowheads="1"/>
            </p:cNvSpPr>
            <p:nvPr/>
          </p:nvSpPr>
          <p:spPr bwMode="auto">
            <a:xfrm>
              <a:off x="1747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18" name="Oval 262"/>
            <p:cNvSpPr>
              <a:spLocks noChangeArrowheads="1"/>
            </p:cNvSpPr>
            <p:nvPr/>
          </p:nvSpPr>
          <p:spPr bwMode="auto">
            <a:xfrm>
              <a:off x="1928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19" name="Oval 263"/>
            <p:cNvSpPr>
              <a:spLocks noChangeArrowheads="1"/>
            </p:cNvSpPr>
            <p:nvPr/>
          </p:nvSpPr>
          <p:spPr bwMode="auto">
            <a:xfrm>
              <a:off x="2109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20" name="Oval 264"/>
            <p:cNvSpPr>
              <a:spLocks noChangeArrowheads="1"/>
            </p:cNvSpPr>
            <p:nvPr/>
          </p:nvSpPr>
          <p:spPr bwMode="auto">
            <a:xfrm>
              <a:off x="2291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21" name="Oval 265"/>
            <p:cNvSpPr>
              <a:spLocks noChangeArrowheads="1"/>
            </p:cNvSpPr>
            <p:nvPr/>
          </p:nvSpPr>
          <p:spPr bwMode="auto">
            <a:xfrm>
              <a:off x="2472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22" name="Oval 266"/>
            <p:cNvSpPr>
              <a:spLocks noChangeArrowheads="1"/>
            </p:cNvSpPr>
            <p:nvPr/>
          </p:nvSpPr>
          <p:spPr bwMode="auto">
            <a:xfrm>
              <a:off x="2654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23" name="Oval 267"/>
            <p:cNvSpPr>
              <a:spLocks noChangeArrowheads="1"/>
            </p:cNvSpPr>
            <p:nvPr/>
          </p:nvSpPr>
          <p:spPr bwMode="auto">
            <a:xfrm>
              <a:off x="2835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24" name="Oval 268"/>
            <p:cNvSpPr>
              <a:spLocks noChangeArrowheads="1"/>
            </p:cNvSpPr>
            <p:nvPr/>
          </p:nvSpPr>
          <p:spPr bwMode="auto">
            <a:xfrm>
              <a:off x="3016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25" name="Oval 269"/>
            <p:cNvSpPr>
              <a:spLocks noChangeArrowheads="1"/>
            </p:cNvSpPr>
            <p:nvPr/>
          </p:nvSpPr>
          <p:spPr bwMode="auto">
            <a:xfrm>
              <a:off x="3198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26" name="Oval 270"/>
            <p:cNvSpPr>
              <a:spLocks noChangeArrowheads="1"/>
            </p:cNvSpPr>
            <p:nvPr/>
          </p:nvSpPr>
          <p:spPr bwMode="auto">
            <a:xfrm>
              <a:off x="3379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327" name="Oval 271"/>
            <p:cNvSpPr>
              <a:spLocks noChangeArrowheads="1"/>
            </p:cNvSpPr>
            <p:nvPr/>
          </p:nvSpPr>
          <p:spPr bwMode="auto">
            <a:xfrm>
              <a:off x="3560" y="1480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01328" name="Group 272"/>
            <p:cNvGrpSpPr>
              <a:grpSpLocks/>
            </p:cNvGrpSpPr>
            <p:nvPr/>
          </p:nvGrpSpPr>
          <p:grpSpPr bwMode="auto">
            <a:xfrm>
              <a:off x="1474" y="1026"/>
              <a:ext cx="2178" cy="454"/>
              <a:chOff x="1474" y="1026"/>
              <a:chExt cx="2178" cy="454"/>
            </a:xfrm>
          </p:grpSpPr>
          <p:sp>
            <p:nvSpPr>
              <p:cNvPr id="301329" name="Rectangle 273"/>
              <p:cNvSpPr>
                <a:spLocks noChangeArrowheads="1"/>
              </p:cNvSpPr>
              <p:nvPr/>
            </p:nvSpPr>
            <p:spPr bwMode="auto">
              <a:xfrm>
                <a:off x="1474" y="1026"/>
                <a:ext cx="2177" cy="272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A5002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330" name="Line 274"/>
              <p:cNvSpPr>
                <a:spLocks noChangeShapeType="1"/>
              </p:cNvSpPr>
              <p:nvPr/>
            </p:nvSpPr>
            <p:spPr bwMode="auto">
              <a:xfrm>
                <a:off x="1474" y="1072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31" name="Line 275"/>
              <p:cNvSpPr>
                <a:spLocks noChangeShapeType="1"/>
              </p:cNvSpPr>
              <p:nvPr/>
            </p:nvSpPr>
            <p:spPr bwMode="auto">
              <a:xfrm>
                <a:off x="3198" y="1253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32" name="Line 276"/>
              <p:cNvSpPr>
                <a:spLocks noChangeShapeType="1"/>
              </p:cNvSpPr>
              <p:nvPr/>
            </p:nvSpPr>
            <p:spPr bwMode="auto">
              <a:xfrm>
                <a:off x="1928" y="1072"/>
                <a:ext cx="1270" cy="181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33" name="Line 277"/>
              <p:cNvSpPr>
                <a:spLocks noChangeShapeType="1"/>
              </p:cNvSpPr>
              <p:nvPr/>
            </p:nvSpPr>
            <p:spPr bwMode="auto">
              <a:xfrm flipH="1">
                <a:off x="3198" y="1072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34" name="Line 278"/>
              <p:cNvSpPr>
                <a:spLocks noChangeShapeType="1"/>
              </p:cNvSpPr>
              <p:nvPr/>
            </p:nvSpPr>
            <p:spPr bwMode="auto">
              <a:xfrm flipH="1">
                <a:off x="1474" y="1253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35" name="Line 279"/>
              <p:cNvSpPr>
                <a:spLocks noChangeShapeType="1"/>
              </p:cNvSpPr>
              <p:nvPr/>
            </p:nvSpPr>
            <p:spPr bwMode="auto">
              <a:xfrm flipH="1">
                <a:off x="1928" y="1071"/>
                <a:ext cx="1270" cy="182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36" name="Line 280"/>
              <p:cNvSpPr>
                <a:spLocks noChangeShapeType="1"/>
              </p:cNvSpPr>
              <p:nvPr/>
            </p:nvSpPr>
            <p:spPr bwMode="auto">
              <a:xfrm>
                <a:off x="1519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37" name="Line 281"/>
              <p:cNvSpPr>
                <a:spLocks noChangeShapeType="1"/>
              </p:cNvSpPr>
              <p:nvPr/>
            </p:nvSpPr>
            <p:spPr bwMode="auto">
              <a:xfrm>
                <a:off x="1609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38" name="Line 282"/>
              <p:cNvSpPr>
                <a:spLocks noChangeShapeType="1"/>
              </p:cNvSpPr>
              <p:nvPr/>
            </p:nvSpPr>
            <p:spPr bwMode="auto">
              <a:xfrm>
                <a:off x="1700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39" name="Line 283"/>
              <p:cNvSpPr>
                <a:spLocks noChangeShapeType="1"/>
              </p:cNvSpPr>
              <p:nvPr/>
            </p:nvSpPr>
            <p:spPr bwMode="auto">
              <a:xfrm>
                <a:off x="1791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40" name="Line 284"/>
              <p:cNvSpPr>
                <a:spLocks noChangeShapeType="1"/>
              </p:cNvSpPr>
              <p:nvPr/>
            </p:nvSpPr>
            <p:spPr bwMode="auto">
              <a:xfrm>
                <a:off x="1881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41" name="Line 285"/>
              <p:cNvSpPr>
                <a:spLocks noChangeShapeType="1"/>
              </p:cNvSpPr>
              <p:nvPr/>
            </p:nvSpPr>
            <p:spPr bwMode="auto">
              <a:xfrm>
                <a:off x="1972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42" name="Line 286"/>
              <p:cNvSpPr>
                <a:spLocks noChangeShapeType="1"/>
              </p:cNvSpPr>
              <p:nvPr/>
            </p:nvSpPr>
            <p:spPr bwMode="auto">
              <a:xfrm>
                <a:off x="2063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43" name="Line 287"/>
              <p:cNvSpPr>
                <a:spLocks noChangeShapeType="1"/>
              </p:cNvSpPr>
              <p:nvPr/>
            </p:nvSpPr>
            <p:spPr bwMode="auto">
              <a:xfrm>
                <a:off x="2154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44" name="Line 288"/>
              <p:cNvSpPr>
                <a:spLocks noChangeShapeType="1"/>
              </p:cNvSpPr>
              <p:nvPr/>
            </p:nvSpPr>
            <p:spPr bwMode="auto">
              <a:xfrm>
                <a:off x="2244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45" name="Line 289"/>
              <p:cNvSpPr>
                <a:spLocks noChangeShapeType="1"/>
              </p:cNvSpPr>
              <p:nvPr/>
            </p:nvSpPr>
            <p:spPr bwMode="auto">
              <a:xfrm>
                <a:off x="2335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46" name="Line 290"/>
              <p:cNvSpPr>
                <a:spLocks noChangeShapeType="1"/>
              </p:cNvSpPr>
              <p:nvPr/>
            </p:nvSpPr>
            <p:spPr bwMode="auto">
              <a:xfrm>
                <a:off x="2426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47" name="Line 291"/>
              <p:cNvSpPr>
                <a:spLocks noChangeShapeType="1"/>
              </p:cNvSpPr>
              <p:nvPr/>
            </p:nvSpPr>
            <p:spPr bwMode="auto">
              <a:xfrm>
                <a:off x="2517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48" name="Line 292"/>
              <p:cNvSpPr>
                <a:spLocks noChangeShapeType="1"/>
              </p:cNvSpPr>
              <p:nvPr/>
            </p:nvSpPr>
            <p:spPr bwMode="auto">
              <a:xfrm>
                <a:off x="2607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49" name="Line 293"/>
              <p:cNvSpPr>
                <a:spLocks noChangeShapeType="1"/>
              </p:cNvSpPr>
              <p:nvPr/>
            </p:nvSpPr>
            <p:spPr bwMode="auto">
              <a:xfrm>
                <a:off x="2698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50" name="Line 294"/>
              <p:cNvSpPr>
                <a:spLocks noChangeShapeType="1"/>
              </p:cNvSpPr>
              <p:nvPr/>
            </p:nvSpPr>
            <p:spPr bwMode="auto">
              <a:xfrm>
                <a:off x="2789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51" name="Line 295"/>
              <p:cNvSpPr>
                <a:spLocks noChangeShapeType="1"/>
              </p:cNvSpPr>
              <p:nvPr/>
            </p:nvSpPr>
            <p:spPr bwMode="auto">
              <a:xfrm>
                <a:off x="2880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52" name="Line 296"/>
              <p:cNvSpPr>
                <a:spLocks noChangeShapeType="1"/>
              </p:cNvSpPr>
              <p:nvPr/>
            </p:nvSpPr>
            <p:spPr bwMode="auto">
              <a:xfrm>
                <a:off x="2970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53" name="Line 297"/>
              <p:cNvSpPr>
                <a:spLocks noChangeShapeType="1"/>
              </p:cNvSpPr>
              <p:nvPr/>
            </p:nvSpPr>
            <p:spPr bwMode="auto">
              <a:xfrm>
                <a:off x="3061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54" name="Line 298"/>
              <p:cNvSpPr>
                <a:spLocks noChangeShapeType="1"/>
              </p:cNvSpPr>
              <p:nvPr/>
            </p:nvSpPr>
            <p:spPr bwMode="auto">
              <a:xfrm>
                <a:off x="3152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55" name="Line 299"/>
              <p:cNvSpPr>
                <a:spLocks noChangeShapeType="1"/>
              </p:cNvSpPr>
              <p:nvPr/>
            </p:nvSpPr>
            <p:spPr bwMode="auto">
              <a:xfrm>
                <a:off x="3243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56" name="Line 300"/>
              <p:cNvSpPr>
                <a:spLocks noChangeShapeType="1"/>
              </p:cNvSpPr>
              <p:nvPr/>
            </p:nvSpPr>
            <p:spPr bwMode="auto">
              <a:xfrm>
                <a:off x="3333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57" name="Line 301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58" name="Line 302"/>
              <p:cNvSpPr>
                <a:spLocks noChangeShapeType="1"/>
              </p:cNvSpPr>
              <p:nvPr/>
            </p:nvSpPr>
            <p:spPr bwMode="auto">
              <a:xfrm>
                <a:off x="3515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59" name="Line 303"/>
              <p:cNvSpPr>
                <a:spLocks noChangeShapeType="1"/>
              </p:cNvSpPr>
              <p:nvPr/>
            </p:nvSpPr>
            <p:spPr bwMode="auto">
              <a:xfrm>
                <a:off x="3606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01360" name="Group 304"/>
            <p:cNvGrpSpPr>
              <a:grpSpLocks/>
            </p:cNvGrpSpPr>
            <p:nvPr/>
          </p:nvGrpSpPr>
          <p:grpSpPr bwMode="auto">
            <a:xfrm flipV="1">
              <a:off x="1474" y="1570"/>
              <a:ext cx="2178" cy="454"/>
              <a:chOff x="1474" y="1026"/>
              <a:chExt cx="2178" cy="454"/>
            </a:xfrm>
          </p:grpSpPr>
          <p:sp>
            <p:nvSpPr>
              <p:cNvPr id="301361" name="Rectangle 305"/>
              <p:cNvSpPr>
                <a:spLocks noChangeArrowheads="1"/>
              </p:cNvSpPr>
              <p:nvPr/>
            </p:nvSpPr>
            <p:spPr bwMode="auto">
              <a:xfrm>
                <a:off x="1474" y="1026"/>
                <a:ext cx="2177" cy="272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1362" name="Line 306"/>
              <p:cNvSpPr>
                <a:spLocks noChangeShapeType="1"/>
              </p:cNvSpPr>
              <p:nvPr/>
            </p:nvSpPr>
            <p:spPr bwMode="auto">
              <a:xfrm>
                <a:off x="1474" y="1072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63" name="Line 307"/>
              <p:cNvSpPr>
                <a:spLocks noChangeShapeType="1"/>
              </p:cNvSpPr>
              <p:nvPr/>
            </p:nvSpPr>
            <p:spPr bwMode="auto">
              <a:xfrm>
                <a:off x="3198" y="1253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64" name="Line 308"/>
              <p:cNvSpPr>
                <a:spLocks noChangeShapeType="1"/>
              </p:cNvSpPr>
              <p:nvPr/>
            </p:nvSpPr>
            <p:spPr bwMode="auto">
              <a:xfrm>
                <a:off x="1928" y="1072"/>
                <a:ext cx="1270" cy="181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65" name="Line 309"/>
              <p:cNvSpPr>
                <a:spLocks noChangeShapeType="1"/>
              </p:cNvSpPr>
              <p:nvPr/>
            </p:nvSpPr>
            <p:spPr bwMode="auto">
              <a:xfrm flipH="1">
                <a:off x="3198" y="1072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66" name="Line 310"/>
              <p:cNvSpPr>
                <a:spLocks noChangeShapeType="1"/>
              </p:cNvSpPr>
              <p:nvPr/>
            </p:nvSpPr>
            <p:spPr bwMode="auto">
              <a:xfrm flipH="1">
                <a:off x="1474" y="1253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67" name="Line 311"/>
              <p:cNvSpPr>
                <a:spLocks noChangeShapeType="1"/>
              </p:cNvSpPr>
              <p:nvPr/>
            </p:nvSpPr>
            <p:spPr bwMode="auto">
              <a:xfrm flipH="1">
                <a:off x="1928" y="1071"/>
                <a:ext cx="1270" cy="18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68" name="Line 312"/>
              <p:cNvSpPr>
                <a:spLocks noChangeShapeType="1"/>
              </p:cNvSpPr>
              <p:nvPr/>
            </p:nvSpPr>
            <p:spPr bwMode="auto">
              <a:xfrm>
                <a:off x="1519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69" name="Line 313"/>
              <p:cNvSpPr>
                <a:spLocks noChangeShapeType="1"/>
              </p:cNvSpPr>
              <p:nvPr/>
            </p:nvSpPr>
            <p:spPr bwMode="auto">
              <a:xfrm>
                <a:off x="1609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70" name="Line 314"/>
              <p:cNvSpPr>
                <a:spLocks noChangeShapeType="1"/>
              </p:cNvSpPr>
              <p:nvPr/>
            </p:nvSpPr>
            <p:spPr bwMode="auto">
              <a:xfrm>
                <a:off x="1700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71" name="Line 315"/>
              <p:cNvSpPr>
                <a:spLocks noChangeShapeType="1"/>
              </p:cNvSpPr>
              <p:nvPr/>
            </p:nvSpPr>
            <p:spPr bwMode="auto">
              <a:xfrm>
                <a:off x="1791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72" name="Line 316"/>
              <p:cNvSpPr>
                <a:spLocks noChangeShapeType="1"/>
              </p:cNvSpPr>
              <p:nvPr/>
            </p:nvSpPr>
            <p:spPr bwMode="auto">
              <a:xfrm>
                <a:off x="1881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73" name="Line 317"/>
              <p:cNvSpPr>
                <a:spLocks noChangeShapeType="1"/>
              </p:cNvSpPr>
              <p:nvPr/>
            </p:nvSpPr>
            <p:spPr bwMode="auto">
              <a:xfrm>
                <a:off x="1972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74" name="Line 318"/>
              <p:cNvSpPr>
                <a:spLocks noChangeShapeType="1"/>
              </p:cNvSpPr>
              <p:nvPr/>
            </p:nvSpPr>
            <p:spPr bwMode="auto">
              <a:xfrm>
                <a:off x="2063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75" name="Line 319"/>
              <p:cNvSpPr>
                <a:spLocks noChangeShapeType="1"/>
              </p:cNvSpPr>
              <p:nvPr/>
            </p:nvSpPr>
            <p:spPr bwMode="auto">
              <a:xfrm>
                <a:off x="2154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76" name="Line 320"/>
              <p:cNvSpPr>
                <a:spLocks noChangeShapeType="1"/>
              </p:cNvSpPr>
              <p:nvPr/>
            </p:nvSpPr>
            <p:spPr bwMode="auto">
              <a:xfrm>
                <a:off x="2244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77" name="Line 321"/>
              <p:cNvSpPr>
                <a:spLocks noChangeShapeType="1"/>
              </p:cNvSpPr>
              <p:nvPr/>
            </p:nvSpPr>
            <p:spPr bwMode="auto">
              <a:xfrm>
                <a:off x="2335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78" name="Line 322"/>
              <p:cNvSpPr>
                <a:spLocks noChangeShapeType="1"/>
              </p:cNvSpPr>
              <p:nvPr/>
            </p:nvSpPr>
            <p:spPr bwMode="auto">
              <a:xfrm>
                <a:off x="2426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79" name="Line 323"/>
              <p:cNvSpPr>
                <a:spLocks noChangeShapeType="1"/>
              </p:cNvSpPr>
              <p:nvPr/>
            </p:nvSpPr>
            <p:spPr bwMode="auto">
              <a:xfrm>
                <a:off x="2517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80" name="Line 324"/>
              <p:cNvSpPr>
                <a:spLocks noChangeShapeType="1"/>
              </p:cNvSpPr>
              <p:nvPr/>
            </p:nvSpPr>
            <p:spPr bwMode="auto">
              <a:xfrm>
                <a:off x="2607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81" name="Line 325"/>
              <p:cNvSpPr>
                <a:spLocks noChangeShapeType="1"/>
              </p:cNvSpPr>
              <p:nvPr/>
            </p:nvSpPr>
            <p:spPr bwMode="auto">
              <a:xfrm>
                <a:off x="2698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82" name="Line 326"/>
              <p:cNvSpPr>
                <a:spLocks noChangeShapeType="1"/>
              </p:cNvSpPr>
              <p:nvPr/>
            </p:nvSpPr>
            <p:spPr bwMode="auto">
              <a:xfrm>
                <a:off x="2789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83" name="Line 327"/>
              <p:cNvSpPr>
                <a:spLocks noChangeShapeType="1"/>
              </p:cNvSpPr>
              <p:nvPr/>
            </p:nvSpPr>
            <p:spPr bwMode="auto">
              <a:xfrm>
                <a:off x="2880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84" name="Line 328"/>
              <p:cNvSpPr>
                <a:spLocks noChangeShapeType="1"/>
              </p:cNvSpPr>
              <p:nvPr/>
            </p:nvSpPr>
            <p:spPr bwMode="auto">
              <a:xfrm>
                <a:off x="2970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85" name="Line 329"/>
              <p:cNvSpPr>
                <a:spLocks noChangeShapeType="1"/>
              </p:cNvSpPr>
              <p:nvPr/>
            </p:nvSpPr>
            <p:spPr bwMode="auto">
              <a:xfrm>
                <a:off x="3061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86" name="Line 330"/>
              <p:cNvSpPr>
                <a:spLocks noChangeShapeType="1"/>
              </p:cNvSpPr>
              <p:nvPr/>
            </p:nvSpPr>
            <p:spPr bwMode="auto">
              <a:xfrm>
                <a:off x="3152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87" name="Line 331"/>
              <p:cNvSpPr>
                <a:spLocks noChangeShapeType="1"/>
              </p:cNvSpPr>
              <p:nvPr/>
            </p:nvSpPr>
            <p:spPr bwMode="auto">
              <a:xfrm>
                <a:off x="3243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88" name="Line 332"/>
              <p:cNvSpPr>
                <a:spLocks noChangeShapeType="1"/>
              </p:cNvSpPr>
              <p:nvPr/>
            </p:nvSpPr>
            <p:spPr bwMode="auto">
              <a:xfrm>
                <a:off x="3333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89" name="Line 333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90" name="Line 334"/>
              <p:cNvSpPr>
                <a:spLocks noChangeShapeType="1"/>
              </p:cNvSpPr>
              <p:nvPr/>
            </p:nvSpPr>
            <p:spPr bwMode="auto">
              <a:xfrm>
                <a:off x="3515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391" name="Line 335"/>
              <p:cNvSpPr>
                <a:spLocks noChangeShapeType="1"/>
              </p:cNvSpPr>
              <p:nvPr/>
            </p:nvSpPr>
            <p:spPr bwMode="auto">
              <a:xfrm>
                <a:off x="3606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スーパーにする方法</a:t>
            </a:r>
            <a:br>
              <a:rPr lang="ja-JP" altLang="en-US" sz="2400"/>
            </a:br>
            <a:r>
              <a:rPr lang="ja-JP" altLang="en-US"/>
              <a:t>京大スパコンの全体像 </a:t>
            </a:r>
            <a:r>
              <a:rPr lang="en-US" altLang="ja-JP"/>
              <a:t>(3/3)</a:t>
            </a:r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70875" cy="504825"/>
          </a:xfrm>
          <a:noFill/>
          <a:ln/>
        </p:spPr>
        <p:txBody>
          <a:bodyPr/>
          <a:lstStyle/>
          <a:p>
            <a:r>
              <a:rPr lang="en-US" altLang="ja-JP"/>
              <a:t>Cinnamon</a:t>
            </a:r>
          </a:p>
        </p:txBody>
      </p:sp>
      <p:sp>
        <p:nvSpPr>
          <p:cNvPr id="303235" name="Arc 131"/>
          <p:cNvSpPr>
            <a:spLocks/>
          </p:cNvSpPr>
          <p:nvPr/>
        </p:nvSpPr>
        <p:spPr bwMode="auto">
          <a:xfrm rot="-5400000">
            <a:off x="5150644" y="3571081"/>
            <a:ext cx="1724025" cy="1008063"/>
          </a:xfrm>
          <a:custGeom>
            <a:avLst/>
            <a:gdLst>
              <a:gd name="G0" fmla="+- 12940 0 0"/>
              <a:gd name="G1" fmla="+- 156 0 0"/>
              <a:gd name="G2" fmla="+- 21600 0 0"/>
              <a:gd name="T0" fmla="*/ 34539 w 34540"/>
              <a:gd name="T1" fmla="*/ 0 h 21756"/>
              <a:gd name="T2" fmla="*/ 0 w 34540"/>
              <a:gd name="T3" fmla="*/ 17451 h 21756"/>
              <a:gd name="T4" fmla="*/ 12940 w 34540"/>
              <a:gd name="T5" fmla="*/ 156 h 21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540" h="21756" fill="none" extrusionOk="0">
                <a:moveTo>
                  <a:pt x="34539" y="-1"/>
                </a:moveTo>
                <a:cubicBezTo>
                  <a:pt x="34539" y="51"/>
                  <a:pt x="34540" y="103"/>
                  <a:pt x="34540" y="156"/>
                </a:cubicBezTo>
                <a:cubicBezTo>
                  <a:pt x="34540" y="12085"/>
                  <a:pt x="24869" y="21756"/>
                  <a:pt x="12940" y="21756"/>
                </a:cubicBezTo>
                <a:cubicBezTo>
                  <a:pt x="8274" y="21756"/>
                  <a:pt x="3735" y="20245"/>
                  <a:pt x="0" y="17450"/>
                </a:cubicBezTo>
              </a:path>
              <a:path w="34540" h="21756" stroke="0" extrusionOk="0">
                <a:moveTo>
                  <a:pt x="34539" y="-1"/>
                </a:moveTo>
                <a:cubicBezTo>
                  <a:pt x="34539" y="51"/>
                  <a:pt x="34540" y="103"/>
                  <a:pt x="34540" y="156"/>
                </a:cubicBezTo>
                <a:cubicBezTo>
                  <a:pt x="34540" y="12085"/>
                  <a:pt x="24869" y="21756"/>
                  <a:pt x="12940" y="21756"/>
                </a:cubicBezTo>
                <a:cubicBezTo>
                  <a:pt x="8274" y="21756"/>
                  <a:pt x="3735" y="20245"/>
                  <a:pt x="0" y="17450"/>
                </a:cubicBezTo>
                <a:lnTo>
                  <a:pt x="12940" y="156"/>
                </a:lnTo>
                <a:close/>
              </a:path>
            </a:pathLst>
          </a:custGeom>
          <a:noFill/>
          <a:ln w="76200">
            <a:solidFill>
              <a:srgbClr val="CC0000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03236" name="Picture 132" descr="appro_logo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809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238" name="Rectangle 134"/>
          <p:cNvSpPr>
            <a:spLocks noChangeArrowheads="1"/>
          </p:cNvSpPr>
          <p:nvPr/>
        </p:nvSpPr>
        <p:spPr bwMode="auto">
          <a:xfrm>
            <a:off x="3708400" y="1603375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/>
              <a:t>2548X</a:t>
            </a:r>
          </a:p>
        </p:txBody>
      </p:sp>
      <p:pic>
        <p:nvPicPr>
          <p:cNvPr id="303329" name="Picture 225" descr="IMG_03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13684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3330" name="Group 226"/>
          <p:cNvGrpSpPr>
            <a:grpSpLocks/>
          </p:cNvGrpSpPr>
          <p:nvPr/>
        </p:nvGrpSpPr>
        <p:grpSpPr bwMode="auto">
          <a:xfrm>
            <a:off x="3203575" y="2420938"/>
            <a:ext cx="2308225" cy="1584325"/>
            <a:chOff x="611" y="3249"/>
            <a:chExt cx="1454" cy="998"/>
          </a:xfrm>
        </p:grpSpPr>
        <p:grpSp>
          <p:nvGrpSpPr>
            <p:cNvPr id="303331" name="Group 227"/>
            <p:cNvGrpSpPr>
              <a:grpSpLocks/>
            </p:cNvGrpSpPr>
            <p:nvPr/>
          </p:nvGrpSpPr>
          <p:grpSpPr bwMode="auto">
            <a:xfrm>
              <a:off x="611" y="3703"/>
              <a:ext cx="1452" cy="91"/>
              <a:chOff x="611" y="3703"/>
              <a:chExt cx="1452" cy="91"/>
            </a:xfrm>
          </p:grpSpPr>
          <p:sp>
            <p:nvSpPr>
              <p:cNvPr id="303332" name="Oval 228"/>
              <p:cNvSpPr>
                <a:spLocks noChangeArrowheads="1"/>
              </p:cNvSpPr>
              <p:nvPr/>
            </p:nvSpPr>
            <p:spPr bwMode="auto">
              <a:xfrm>
                <a:off x="611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33" name="Oval 229"/>
              <p:cNvSpPr>
                <a:spLocks noChangeArrowheads="1"/>
              </p:cNvSpPr>
              <p:nvPr/>
            </p:nvSpPr>
            <p:spPr bwMode="auto">
              <a:xfrm>
                <a:off x="793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34" name="Oval 230"/>
              <p:cNvSpPr>
                <a:spLocks noChangeArrowheads="1"/>
              </p:cNvSpPr>
              <p:nvPr/>
            </p:nvSpPr>
            <p:spPr bwMode="auto">
              <a:xfrm>
                <a:off x="974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35" name="Oval 231"/>
              <p:cNvSpPr>
                <a:spLocks noChangeArrowheads="1"/>
              </p:cNvSpPr>
              <p:nvPr/>
            </p:nvSpPr>
            <p:spPr bwMode="auto">
              <a:xfrm>
                <a:off x="1156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36" name="Oval 232"/>
              <p:cNvSpPr>
                <a:spLocks noChangeArrowheads="1"/>
              </p:cNvSpPr>
              <p:nvPr/>
            </p:nvSpPr>
            <p:spPr bwMode="auto">
              <a:xfrm>
                <a:off x="1337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37" name="Oval 233"/>
              <p:cNvSpPr>
                <a:spLocks noChangeArrowheads="1"/>
              </p:cNvSpPr>
              <p:nvPr/>
            </p:nvSpPr>
            <p:spPr bwMode="auto">
              <a:xfrm>
                <a:off x="1518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38" name="Oval 234"/>
              <p:cNvSpPr>
                <a:spLocks noChangeArrowheads="1"/>
              </p:cNvSpPr>
              <p:nvPr/>
            </p:nvSpPr>
            <p:spPr bwMode="auto">
              <a:xfrm>
                <a:off x="1700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39" name="Oval 235"/>
              <p:cNvSpPr>
                <a:spLocks noChangeArrowheads="1"/>
              </p:cNvSpPr>
              <p:nvPr/>
            </p:nvSpPr>
            <p:spPr bwMode="auto">
              <a:xfrm>
                <a:off x="1881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40" name="Oval 236"/>
              <p:cNvSpPr>
                <a:spLocks noChangeArrowheads="1"/>
              </p:cNvSpPr>
              <p:nvPr/>
            </p:nvSpPr>
            <p:spPr bwMode="auto">
              <a:xfrm>
                <a:off x="702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41" name="Oval 237"/>
              <p:cNvSpPr>
                <a:spLocks noChangeArrowheads="1"/>
              </p:cNvSpPr>
              <p:nvPr/>
            </p:nvSpPr>
            <p:spPr bwMode="auto">
              <a:xfrm>
                <a:off x="884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42" name="Oval 238"/>
              <p:cNvSpPr>
                <a:spLocks noChangeArrowheads="1"/>
              </p:cNvSpPr>
              <p:nvPr/>
            </p:nvSpPr>
            <p:spPr bwMode="auto">
              <a:xfrm>
                <a:off x="1065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43" name="Oval 239"/>
              <p:cNvSpPr>
                <a:spLocks noChangeArrowheads="1"/>
              </p:cNvSpPr>
              <p:nvPr/>
            </p:nvSpPr>
            <p:spPr bwMode="auto">
              <a:xfrm>
                <a:off x="1246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44" name="Oval 240"/>
              <p:cNvSpPr>
                <a:spLocks noChangeArrowheads="1"/>
              </p:cNvSpPr>
              <p:nvPr/>
            </p:nvSpPr>
            <p:spPr bwMode="auto">
              <a:xfrm>
                <a:off x="1428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45" name="Oval 241"/>
              <p:cNvSpPr>
                <a:spLocks noChangeArrowheads="1"/>
              </p:cNvSpPr>
              <p:nvPr/>
            </p:nvSpPr>
            <p:spPr bwMode="auto">
              <a:xfrm>
                <a:off x="1609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46" name="Oval 242"/>
              <p:cNvSpPr>
                <a:spLocks noChangeArrowheads="1"/>
              </p:cNvSpPr>
              <p:nvPr/>
            </p:nvSpPr>
            <p:spPr bwMode="auto">
              <a:xfrm>
                <a:off x="1791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47" name="Oval 243"/>
              <p:cNvSpPr>
                <a:spLocks noChangeArrowheads="1"/>
              </p:cNvSpPr>
              <p:nvPr/>
            </p:nvSpPr>
            <p:spPr bwMode="auto">
              <a:xfrm>
                <a:off x="1972" y="370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03348" name="Group 244"/>
            <p:cNvGrpSpPr>
              <a:grpSpLocks/>
            </p:cNvGrpSpPr>
            <p:nvPr/>
          </p:nvGrpSpPr>
          <p:grpSpPr bwMode="auto">
            <a:xfrm>
              <a:off x="611" y="3249"/>
              <a:ext cx="1453" cy="454"/>
              <a:chOff x="611" y="3249"/>
              <a:chExt cx="1453" cy="454"/>
            </a:xfrm>
          </p:grpSpPr>
          <p:sp>
            <p:nvSpPr>
              <p:cNvPr id="303349" name="Rectangle 245"/>
              <p:cNvSpPr>
                <a:spLocks noChangeArrowheads="1"/>
              </p:cNvSpPr>
              <p:nvPr/>
            </p:nvSpPr>
            <p:spPr bwMode="auto">
              <a:xfrm>
                <a:off x="611" y="3249"/>
                <a:ext cx="1453" cy="272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A5002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50" name="Line 246"/>
              <p:cNvSpPr>
                <a:spLocks noChangeShapeType="1"/>
              </p:cNvSpPr>
              <p:nvPr/>
            </p:nvSpPr>
            <p:spPr bwMode="auto">
              <a:xfrm>
                <a:off x="611" y="3295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51" name="Line 247"/>
              <p:cNvSpPr>
                <a:spLocks noChangeShapeType="1"/>
              </p:cNvSpPr>
              <p:nvPr/>
            </p:nvSpPr>
            <p:spPr bwMode="auto">
              <a:xfrm>
                <a:off x="1610" y="3476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52" name="Line 248"/>
              <p:cNvSpPr>
                <a:spLocks noChangeShapeType="1"/>
              </p:cNvSpPr>
              <p:nvPr/>
            </p:nvSpPr>
            <p:spPr bwMode="auto">
              <a:xfrm>
                <a:off x="1065" y="3295"/>
                <a:ext cx="545" cy="18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53" name="Line 249"/>
              <p:cNvSpPr>
                <a:spLocks noChangeShapeType="1"/>
              </p:cNvSpPr>
              <p:nvPr/>
            </p:nvSpPr>
            <p:spPr bwMode="auto">
              <a:xfrm flipH="1">
                <a:off x="1610" y="3295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54" name="Line 250"/>
              <p:cNvSpPr>
                <a:spLocks noChangeShapeType="1"/>
              </p:cNvSpPr>
              <p:nvPr/>
            </p:nvSpPr>
            <p:spPr bwMode="auto">
              <a:xfrm flipH="1">
                <a:off x="611" y="3476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55" name="Line 251"/>
              <p:cNvSpPr>
                <a:spLocks noChangeShapeType="1"/>
              </p:cNvSpPr>
              <p:nvPr/>
            </p:nvSpPr>
            <p:spPr bwMode="auto">
              <a:xfrm flipH="1">
                <a:off x="1065" y="3294"/>
                <a:ext cx="545" cy="182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56" name="Line 252"/>
              <p:cNvSpPr>
                <a:spLocks noChangeShapeType="1"/>
              </p:cNvSpPr>
              <p:nvPr/>
            </p:nvSpPr>
            <p:spPr bwMode="auto">
              <a:xfrm>
                <a:off x="656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57" name="Line 253"/>
              <p:cNvSpPr>
                <a:spLocks noChangeShapeType="1"/>
              </p:cNvSpPr>
              <p:nvPr/>
            </p:nvSpPr>
            <p:spPr bwMode="auto">
              <a:xfrm>
                <a:off x="746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58" name="Line 254"/>
              <p:cNvSpPr>
                <a:spLocks noChangeShapeType="1"/>
              </p:cNvSpPr>
              <p:nvPr/>
            </p:nvSpPr>
            <p:spPr bwMode="auto">
              <a:xfrm>
                <a:off x="837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59" name="Line 255"/>
              <p:cNvSpPr>
                <a:spLocks noChangeShapeType="1"/>
              </p:cNvSpPr>
              <p:nvPr/>
            </p:nvSpPr>
            <p:spPr bwMode="auto">
              <a:xfrm>
                <a:off x="928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60" name="Line 256"/>
              <p:cNvSpPr>
                <a:spLocks noChangeShapeType="1"/>
              </p:cNvSpPr>
              <p:nvPr/>
            </p:nvSpPr>
            <p:spPr bwMode="auto">
              <a:xfrm>
                <a:off x="1018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61" name="Line 257"/>
              <p:cNvSpPr>
                <a:spLocks noChangeShapeType="1"/>
              </p:cNvSpPr>
              <p:nvPr/>
            </p:nvSpPr>
            <p:spPr bwMode="auto">
              <a:xfrm>
                <a:off x="1109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62" name="Line 258"/>
              <p:cNvSpPr>
                <a:spLocks noChangeShapeType="1"/>
              </p:cNvSpPr>
              <p:nvPr/>
            </p:nvSpPr>
            <p:spPr bwMode="auto">
              <a:xfrm>
                <a:off x="1200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63" name="Line 259"/>
              <p:cNvSpPr>
                <a:spLocks noChangeShapeType="1"/>
              </p:cNvSpPr>
              <p:nvPr/>
            </p:nvSpPr>
            <p:spPr bwMode="auto">
              <a:xfrm>
                <a:off x="1291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64" name="Line 260"/>
              <p:cNvSpPr>
                <a:spLocks noChangeShapeType="1"/>
              </p:cNvSpPr>
              <p:nvPr/>
            </p:nvSpPr>
            <p:spPr bwMode="auto">
              <a:xfrm>
                <a:off x="1381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65" name="Line 261"/>
              <p:cNvSpPr>
                <a:spLocks noChangeShapeType="1"/>
              </p:cNvSpPr>
              <p:nvPr/>
            </p:nvSpPr>
            <p:spPr bwMode="auto">
              <a:xfrm>
                <a:off x="1472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66" name="Line 262"/>
              <p:cNvSpPr>
                <a:spLocks noChangeShapeType="1"/>
              </p:cNvSpPr>
              <p:nvPr/>
            </p:nvSpPr>
            <p:spPr bwMode="auto">
              <a:xfrm>
                <a:off x="1563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67" name="Line 263"/>
              <p:cNvSpPr>
                <a:spLocks noChangeShapeType="1"/>
              </p:cNvSpPr>
              <p:nvPr/>
            </p:nvSpPr>
            <p:spPr bwMode="auto">
              <a:xfrm>
                <a:off x="1654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68" name="Line 264"/>
              <p:cNvSpPr>
                <a:spLocks noChangeShapeType="1"/>
              </p:cNvSpPr>
              <p:nvPr/>
            </p:nvSpPr>
            <p:spPr bwMode="auto">
              <a:xfrm>
                <a:off x="1744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69" name="Line 265"/>
              <p:cNvSpPr>
                <a:spLocks noChangeShapeType="1"/>
              </p:cNvSpPr>
              <p:nvPr/>
            </p:nvSpPr>
            <p:spPr bwMode="auto">
              <a:xfrm>
                <a:off x="1835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70" name="Line 266"/>
              <p:cNvSpPr>
                <a:spLocks noChangeShapeType="1"/>
              </p:cNvSpPr>
              <p:nvPr/>
            </p:nvSpPr>
            <p:spPr bwMode="auto">
              <a:xfrm>
                <a:off x="1926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71" name="Line 267"/>
              <p:cNvSpPr>
                <a:spLocks noChangeShapeType="1"/>
              </p:cNvSpPr>
              <p:nvPr/>
            </p:nvSpPr>
            <p:spPr bwMode="auto">
              <a:xfrm>
                <a:off x="2017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03372" name="Group 268"/>
            <p:cNvGrpSpPr>
              <a:grpSpLocks/>
            </p:cNvGrpSpPr>
            <p:nvPr/>
          </p:nvGrpSpPr>
          <p:grpSpPr bwMode="auto">
            <a:xfrm flipV="1">
              <a:off x="612" y="3793"/>
              <a:ext cx="1453" cy="454"/>
              <a:chOff x="611" y="3249"/>
              <a:chExt cx="1453" cy="454"/>
            </a:xfrm>
          </p:grpSpPr>
          <p:sp>
            <p:nvSpPr>
              <p:cNvPr id="303373" name="Rectangle 269"/>
              <p:cNvSpPr>
                <a:spLocks noChangeArrowheads="1"/>
              </p:cNvSpPr>
              <p:nvPr/>
            </p:nvSpPr>
            <p:spPr bwMode="auto">
              <a:xfrm>
                <a:off x="611" y="3249"/>
                <a:ext cx="1453" cy="272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3374" name="Line 270"/>
              <p:cNvSpPr>
                <a:spLocks noChangeShapeType="1"/>
              </p:cNvSpPr>
              <p:nvPr/>
            </p:nvSpPr>
            <p:spPr bwMode="auto">
              <a:xfrm>
                <a:off x="611" y="3295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75" name="Line 271"/>
              <p:cNvSpPr>
                <a:spLocks noChangeShapeType="1"/>
              </p:cNvSpPr>
              <p:nvPr/>
            </p:nvSpPr>
            <p:spPr bwMode="auto">
              <a:xfrm>
                <a:off x="1610" y="3476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76" name="Line 272"/>
              <p:cNvSpPr>
                <a:spLocks noChangeShapeType="1"/>
              </p:cNvSpPr>
              <p:nvPr/>
            </p:nvSpPr>
            <p:spPr bwMode="auto">
              <a:xfrm>
                <a:off x="1065" y="3295"/>
                <a:ext cx="545" cy="18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77" name="Line 273"/>
              <p:cNvSpPr>
                <a:spLocks noChangeShapeType="1"/>
              </p:cNvSpPr>
              <p:nvPr/>
            </p:nvSpPr>
            <p:spPr bwMode="auto">
              <a:xfrm flipH="1">
                <a:off x="1610" y="3295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78" name="Line 274"/>
              <p:cNvSpPr>
                <a:spLocks noChangeShapeType="1"/>
              </p:cNvSpPr>
              <p:nvPr/>
            </p:nvSpPr>
            <p:spPr bwMode="auto">
              <a:xfrm flipH="1">
                <a:off x="611" y="3476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79" name="Line 275"/>
              <p:cNvSpPr>
                <a:spLocks noChangeShapeType="1"/>
              </p:cNvSpPr>
              <p:nvPr/>
            </p:nvSpPr>
            <p:spPr bwMode="auto">
              <a:xfrm flipH="1">
                <a:off x="1065" y="3294"/>
                <a:ext cx="545" cy="18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80" name="Line 276"/>
              <p:cNvSpPr>
                <a:spLocks noChangeShapeType="1"/>
              </p:cNvSpPr>
              <p:nvPr/>
            </p:nvSpPr>
            <p:spPr bwMode="auto">
              <a:xfrm>
                <a:off x="656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81" name="Line 277"/>
              <p:cNvSpPr>
                <a:spLocks noChangeShapeType="1"/>
              </p:cNvSpPr>
              <p:nvPr/>
            </p:nvSpPr>
            <p:spPr bwMode="auto">
              <a:xfrm>
                <a:off x="746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82" name="Line 278"/>
              <p:cNvSpPr>
                <a:spLocks noChangeShapeType="1"/>
              </p:cNvSpPr>
              <p:nvPr/>
            </p:nvSpPr>
            <p:spPr bwMode="auto">
              <a:xfrm>
                <a:off x="837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83" name="Line 279"/>
              <p:cNvSpPr>
                <a:spLocks noChangeShapeType="1"/>
              </p:cNvSpPr>
              <p:nvPr/>
            </p:nvSpPr>
            <p:spPr bwMode="auto">
              <a:xfrm>
                <a:off x="928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84" name="Line 280"/>
              <p:cNvSpPr>
                <a:spLocks noChangeShapeType="1"/>
              </p:cNvSpPr>
              <p:nvPr/>
            </p:nvSpPr>
            <p:spPr bwMode="auto">
              <a:xfrm>
                <a:off x="1018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85" name="Line 281"/>
              <p:cNvSpPr>
                <a:spLocks noChangeShapeType="1"/>
              </p:cNvSpPr>
              <p:nvPr/>
            </p:nvSpPr>
            <p:spPr bwMode="auto">
              <a:xfrm>
                <a:off x="1109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86" name="Line 282"/>
              <p:cNvSpPr>
                <a:spLocks noChangeShapeType="1"/>
              </p:cNvSpPr>
              <p:nvPr/>
            </p:nvSpPr>
            <p:spPr bwMode="auto">
              <a:xfrm>
                <a:off x="1200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87" name="Line 283"/>
              <p:cNvSpPr>
                <a:spLocks noChangeShapeType="1"/>
              </p:cNvSpPr>
              <p:nvPr/>
            </p:nvSpPr>
            <p:spPr bwMode="auto">
              <a:xfrm>
                <a:off x="1291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88" name="Line 284"/>
              <p:cNvSpPr>
                <a:spLocks noChangeShapeType="1"/>
              </p:cNvSpPr>
              <p:nvPr/>
            </p:nvSpPr>
            <p:spPr bwMode="auto">
              <a:xfrm>
                <a:off x="1381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89" name="Line 285"/>
              <p:cNvSpPr>
                <a:spLocks noChangeShapeType="1"/>
              </p:cNvSpPr>
              <p:nvPr/>
            </p:nvSpPr>
            <p:spPr bwMode="auto">
              <a:xfrm>
                <a:off x="1472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90" name="Line 286"/>
              <p:cNvSpPr>
                <a:spLocks noChangeShapeType="1"/>
              </p:cNvSpPr>
              <p:nvPr/>
            </p:nvSpPr>
            <p:spPr bwMode="auto">
              <a:xfrm>
                <a:off x="1563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91" name="Line 287"/>
              <p:cNvSpPr>
                <a:spLocks noChangeShapeType="1"/>
              </p:cNvSpPr>
              <p:nvPr/>
            </p:nvSpPr>
            <p:spPr bwMode="auto">
              <a:xfrm>
                <a:off x="1654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92" name="Line 288"/>
              <p:cNvSpPr>
                <a:spLocks noChangeShapeType="1"/>
              </p:cNvSpPr>
              <p:nvPr/>
            </p:nvSpPr>
            <p:spPr bwMode="auto">
              <a:xfrm>
                <a:off x="1744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93" name="Line 289"/>
              <p:cNvSpPr>
                <a:spLocks noChangeShapeType="1"/>
              </p:cNvSpPr>
              <p:nvPr/>
            </p:nvSpPr>
            <p:spPr bwMode="auto">
              <a:xfrm>
                <a:off x="1835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94" name="Line 290"/>
              <p:cNvSpPr>
                <a:spLocks noChangeShapeType="1"/>
              </p:cNvSpPr>
              <p:nvPr/>
            </p:nvSpPr>
            <p:spPr bwMode="auto">
              <a:xfrm>
                <a:off x="1926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395" name="Line 291"/>
              <p:cNvSpPr>
                <a:spLocks noChangeShapeType="1"/>
              </p:cNvSpPr>
              <p:nvPr/>
            </p:nvSpPr>
            <p:spPr bwMode="auto">
              <a:xfrm>
                <a:off x="2017" y="352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303397" name="Group 293"/>
          <p:cNvGrpSpPr>
            <a:grpSpLocks/>
          </p:cNvGrpSpPr>
          <p:nvPr/>
        </p:nvGrpSpPr>
        <p:grpSpPr bwMode="auto">
          <a:xfrm>
            <a:off x="5580063" y="4941888"/>
            <a:ext cx="1439862" cy="792162"/>
            <a:chOff x="4286" y="1706"/>
            <a:chExt cx="907" cy="499"/>
          </a:xfrm>
        </p:grpSpPr>
        <p:sp>
          <p:nvSpPr>
            <p:cNvPr id="303232" name="Oval 128"/>
            <p:cNvSpPr>
              <a:spLocks noChangeArrowheads="1"/>
            </p:cNvSpPr>
            <p:nvPr/>
          </p:nvSpPr>
          <p:spPr bwMode="auto">
            <a:xfrm>
              <a:off x="4286" y="1706"/>
              <a:ext cx="907" cy="49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303396" name="Picture 292" descr="cinnamon-nod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870"/>
              <a:ext cx="725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395288" y="3357563"/>
            <a:ext cx="2520950" cy="1152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55" name="Oval 3"/>
          <p:cNvSpPr>
            <a:spLocks noChangeArrowheads="1"/>
          </p:cNvSpPr>
          <p:nvPr/>
        </p:nvSpPr>
        <p:spPr bwMode="auto">
          <a:xfrm>
            <a:off x="2262188" y="3914775"/>
            <a:ext cx="503237" cy="5032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563563" y="3457575"/>
            <a:ext cx="503237" cy="5032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3132138" y="1557338"/>
            <a:ext cx="5616575" cy="360362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3132138" y="1989138"/>
            <a:ext cx="5616575" cy="36036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3132138" y="2420938"/>
            <a:ext cx="5616575" cy="36036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3132138" y="3284538"/>
            <a:ext cx="5616575" cy="360362"/>
          </a:xfrm>
          <a:prstGeom prst="rect">
            <a:avLst/>
          </a:prstGeom>
          <a:solidFill>
            <a:srgbClr val="CC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3132138" y="1123950"/>
            <a:ext cx="5616575" cy="360363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62" name="Rectangle 10"/>
          <p:cNvSpPr>
            <a:spLocks noChangeArrowheads="1"/>
          </p:cNvSpPr>
          <p:nvPr/>
        </p:nvSpPr>
        <p:spPr bwMode="auto">
          <a:xfrm>
            <a:off x="3132138" y="4654550"/>
            <a:ext cx="5616575" cy="360363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3132138" y="5086350"/>
            <a:ext cx="5616575" cy="3603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64" name="Rectangle 12"/>
          <p:cNvSpPr>
            <a:spLocks noChangeArrowheads="1"/>
          </p:cNvSpPr>
          <p:nvPr/>
        </p:nvSpPr>
        <p:spPr bwMode="auto">
          <a:xfrm>
            <a:off x="3132138" y="5518150"/>
            <a:ext cx="5616575" cy="360363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3132138" y="6381750"/>
            <a:ext cx="5616575" cy="360363"/>
          </a:xfrm>
          <a:prstGeom prst="rect">
            <a:avLst/>
          </a:prstGeom>
          <a:solidFill>
            <a:srgbClr val="CC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66" name="Rectangle 14"/>
          <p:cNvSpPr>
            <a:spLocks noChangeArrowheads="1"/>
          </p:cNvSpPr>
          <p:nvPr/>
        </p:nvSpPr>
        <p:spPr bwMode="auto">
          <a:xfrm>
            <a:off x="3132138" y="4221163"/>
            <a:ext cx="5616575" cy="360362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516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スーパーにする方法：連立方程式の並列計算 </a:t>
            </a:r>
          </a:p>
        </p:txBody>
      </p:sp>
      <p:sp>
        <p:nvSpPr>
          <p:cNvPr id="305168" name="AutoShape 16"/>
          <p:cNvSpPr>
            <a:spLocks noChangeArrowheads="1"/>
          </p:cNvSpPr>
          <p:nvPr/>
        </p:nvSpPr>
        <p:spPr bwMode="auto">
          <a:xfrm>
            <a:off x="5568950" y="3716338"/>
            <a:ext cx="485775" cy="431800"/>
          </a:xfrm>
          <a:prstGeom prst="downArrow">
            <a:avLst>
              <a:gd name="adj1" fmla="val 49676"/>
              <a:gd name="adj2" fmla="val 50366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5169" name="Object 17"/>
          <p:cNvGraphicFramePr>
            <a:graphicFrameLocks noChangeAspect="1"/>
          </p:cNvGraphicFramePr>
          <p:nvPr/>
        </p:nvGraphicFramePr>
        <p:xfrm>
          <a:off x="611188" y="3489325"/>
          <a:ext cx="2082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0" name="数式" r:id="rId4" imgW="2082600" imgH="876240" progId="Equation.3">
                  <p:embed/>
                </p:oleObj>
              </mc:Choice>
              <mc:Fallback>
                <p:oleObj name="数式" r:id="rId4" imgW="2082600" imgH="8762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89325"/>
                        <a:ext cx="2082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70" name="AutoShape 18"/>
          <p:cNvSpPr>
            <a:spLocks noChangeArrowheads="1"/>
          </p:cNvSpPr>
          <p:nvPr/>
        </p:nvSpPr>
        <p:spPr bwMode="auto">
          <a:xfrm>
            <a:off x="534988" y="2205038"/>
            <a:ext cx="1673225" cy="695325"/>
          </a:xfrm>
          <a:prstGeom prst="wedgeRoundRectCallout">
            <a:avLst>
              <a:gd name="adj1" fmla="val -34236"/>
              <a:gd name="adj2" fmla="val 126940"/>
              <a:gd name="adj3" fmla="val 16667"/>
            </a:avLst>
          </a:prstGeom>
          <a:solidFill>
            <a:srgbClr val="FF99CC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 Rounded MT Bold" pitchFamily="34" charset="0"/>
              </a:rPr>
              <a:t>1</a:t>
            </a:r>
            <a:r>
              <a:rPr lang="ja-JP" altLang="en-US" sz="2000">
                <a:latin typeface="Arial Rounded MT Bold" pitchFamily="34" charset="0"/>
              </a:rPr>
              <a:t>行目担当の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Rounded MT Bold" pitchFamily="34" charset="0"/>
              </a:rPr>
              <a:t>プロセッサから</a:t>
            </a:r>
          </a:p>
        </p:txBody>
      </p:sp>
      <p:sp>
        <p:nvSpPr>
          <p:cNvPr id="305171" name="AutoShape 19"/>
          <p:cNvSpPr>
            <a:spLocks noChangeArrowheads="1"/>
          </p:cNvSpPr>
          <p:nvPr/>
        </p:nvSpPr>
        <p:spPr bwMode="auto">
          <a:xfrm>
            <a:off x="274638" y="4797425"/>
            <a:ext cx="2209800" cy="695325"/>
          </a:xfrm>
          <a:prstGeom prst="wedgeRoundRectCallout">
            <a:avLst>
              <a:gd name="adj1" fmla="val 42944"/>
              <a:gd name="adj2" fmla="val -116440"/>
              <a:gd name="adj3" fmla="val 16667"/>
            </a:avLst>
          </a:prstGeom>
          <a:solidFill>
            <a:srgbClr val="00FFFF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Rounded MT Bold" pitchFamily="34" charset="0"/>
              </a:rPr>
              <a:t>全てのプロセッサへ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Rounded MT Bold" pitchFamily="34" charset="0"/>
              </a:rPr>
              <a:t>通信 </a:t>
            </a:r>
            <a:r>
              <a:rPr lang="en-US" altLang="ja-JP" sz="2000">
                <a:latin typeface="Arial Rounded MT Bold" pitchFamily="34" charset="0"/>
              </a:rPr>
              <a:t>(</a:t>
            </a:r>
            <a:r>
              <a:rPr lang="ja-JP" altLang="en-US" sz="2000">
                <a:latin typeface="Arial Rounded MT Bold" pitchFamily="34" charset="0"/>
              </a:rPr>
              <a:t>放送</a:t>
            </a:r>
            <a:r>
              <a:rPr lang="en-US" altLang="ja-JP" sz="2000">
                <a:latin typeface="Arial Rounded MT Bold" pitchFamily="34" charset="0"/>
              </a:rPr>
              <a:t>)</a:t>
            </a:r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2916238" y="3933825"/>
            <a:ext cx="25923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aphicFrame>
        <p:nvGraphicFramePr>
          <p:cNvPr id="305173" name="Object 21"/>
          <p:cNvGraphicFramePr>
            <a:graphicFrameLocks noChangeAspect="1"/>
          </p:cNvGraphicFramePr>
          <p:nvPr/>
        </p:nvGraphicFramePr>
        <p:xfrm>
          <a:off x="2987675" y="1123950"/>
          <a:ext cx="58039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1" name="数式" r:id="rId6" imgW="5803560" imgH="2527200" progId="Equation.3">
                  <p:embed/>
                </p:oleObj>
              </mc:Choice>
              <mc:Fallback>
                <p:oleObj name="数式" r:id="rId6" imgW="5803560" imgH="252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123950"/>
                        <a:ext cx="5803900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4" name="Object 22"/>
          <p:cNvGraphicFramePr>
            <a:graphicFrameLocks noChangeAspect="1"/>
          </p:cNvGraphicFramePr>
          <p:nvPr/>
        </p:nvGraphicFramePr>
        <p:xfrm>
          <a:off x="2987675" y="4214813"/>
          <a:ext cx="54229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2" name="数式" r:id="rId8" imgW="5422680" imgH="2527200" progId="Equation.3">
                  <p:embed/>
                </p:oleObj>
              </mc:Choice>
              <mc:Fallback>
                <p:oleObj name="数式" r:id="rId8" imgW="5422680" imgH="252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214813"/>
                        <a:ext cx="5422900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どのぐらいスーパー？ </a:t>
            </a:r>
            <a:r>
              <a:rPr lang="en-US" altLang="ja-JP" sz="3600"/>
              <a:t>(1/2)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601913" algn="l"/>
                <a:tab pos="6015038" algn="l"/>
              </a:tabLst>
            </a:pPr>
            <a:r>
              <a:rPr lang="en-US" altLang="ja-JP"/>
              <a:t>                     </a:t>
            </a:r>
            <a:r>
              <a:rPr lang="ja-JP" altLang="en-US"/>
              <a:t>は        の</a:t>
            </a:r>
            <a:r>
              <a:rPr lang="en-US" altLang="ja-JP">
                <a:solidFill>
                  <a:srgbClr val="CC0000"/>
                </a:solidFill>
              </a:rPr>
              <a:t>180</a:t>
            </a:r>
            <a:r>
              <a:rPr lang="ja-JP" altLang="en-US">
                <a:solidFill>
                  <a:srgbClr val="CC0000"/>
                </a:solidFill>
              </a:rPr>
              <a:t>万倍</a:t>
            </a:r>
            <a:r>
              <a:rPr lang="ja-JP" altLang="en-US"/>
              <a:t>も高速</a:t>
            </a:r>
          </a:p>
          <a:p>
            <a:pPr lvl="1">
              <a:tabLst>
                <a:tab pos="2601913" algn="l"/>
                <a:tab pos="6015038" algn="l"/>
              </a:tabLst>
            </a:pPr>
            <a:endParaRPr lang="ja-JP" altLang="en-US"/>
          </a:p>
          <a:p>
            <a:pPr lvl="1">
              <a:tabLst>
                <a:tab pos="2601913" algn="l"/>
                <a:tab pos="6015038" algn="l"/>
              </a:tabLst>
            </a:pPr>
            <a:r>
              <a:rPr lang="ja-JP" altLang="en-US"/>
              <a:t>速さの単位＝</a:t>
            </a:r>
            <a:r>
              <a:rPr lang="en-US" altLang="ja-JP"/>
              <a:t>FLOPS (</a:t>
            </a:r>
            <a:r>
              <a:rPr lang="ja-JP" altLang="en-US"/>
              <a:t>フロップス</a:t>
            </a:r>
            <a:r>
              <a:rPr lang="en-US" altLang="ja-JP"/>
              <a:t>)</a:t>
            </a:r>
          </a:p>
          <a:p>
            <a:pPr lvl="1">
              <a:buFont typeface="Wingdings" pitchFamily="2" charset="2"/>
              <a:buNone/>
              <a:tabLst>
                <a:tab pos="2601913" algn="l"/>
                <a:tab pos="6015038" algn="l"/>
              </a:tabLst>
            </a:pPr>
            <a:r>
              <a:rPr lang="en-US" altLang="ja-JP"/>
              <a:t>	</a:t>
            </a:r>
            <a:r>
              <a:rPr lang="ja-JP" altLang="en-US"/>
              <a:t>＝</a:t>
            </a:r>
            <a:r>
              <a:rPr lang="en-US" altLang="ja-JP"/>
              <a:t>FLoating-point Operations Per Second</a:t>
            </a:r>
          </a:p>
          <a:p>
            <a:pPr lvl="1">
              <a:buFont typeface="Wingdings" pitchFamily="2" charset="2"/>
              <a:buNone/>
              <a:tabLst>
                <a:tab pos="2601913" algn="l"/>
                <a:tab pos="6015038" algn="l"/>
              </a:tabLst>
            </a:pPr>
            <a:r>
              <a:rPr lang="en-US" altLang="ja-JP"/>
              <a:t>	</a:t>
            </a:r>
            <a:r>
              <a:rPr lang="ja-JP" altLang="en-US"/>
              <a:t>＝浮動小数点演算毎秒</a:t>
            </a:r>
          </a:p>
          <a:p>
            <a:pPr lvl="1">
              <a:buFont typeface="Wingdings" pitchFamily="2" charset="2"/>
              <a:buNone/>
              <a:tabLst>
                <a:tab pos="2601913" algn="l"/>
                <a:tab pos="6015038" algn="l"/>
              </a:tabLst>
            </a:pPr>
            <a:r>
              <a:rPr lang="ja-JP" altLang="en-US"/>
              <a:t>	＝</a:t>
            </a:r>
            <a:r>
              <a:rPr lang="en-US" altLang="ja-JP"/>
              <a:t>1</a:t>
            </a:r>
            <a:r>
              <a:rPr lang="ja-JP" altLang="en-US"/>
              <a:t>秒間に実行可能な浮動小数点数の加減乗算回数</a:t>
            </a:r>
          </a:p>
          <a:p>
            <a:pPr lvl="1">
              <a:tabLst>
                <a:tab pos="2601913" algn="l"/>
                <a:tab pos="6015038" algn="l"/>
              </a:tabLst>
            </a:pPr>
            <a:r>
              <a:rPr lang="ja-JP" altLang="en-US"/>
              <a:t>浮動小数点数</a:t>
            </a:r>
          </a:p>
          <a:p>
            <a:pPr lvl="2">
              <a:tabLst>
                <a:tab pos="2601913" algn="l"/>
                <a:tab pos="6015038" algn="l"/>
              </a:tabLst>
            </a:pPr>
            <a:r>
              <a:rPr lang="en-US" altLang="ja-JP"/>
              <a:t>10</a:t>
            </a:r>
            <a:r>
              <a:rPr lang="en-US" altLang="ja-JP" baseline="30000"/>
              <a:t>-308</a:t>
            </a:r>
            <a:r>
              <a:rPr lang="en-US" altLang="ja-JP"/>
              <a:t>~10</a:t>
            </a:r>
            <a:r>
              <a:rPr lang="en-US" altLang="ja-JP" baseline="30000"/>
              <a:t>308</a:t>
            </a:r>
            <a:r>
              <a:rPr lang="ja-JP" altLang="en-US"/>
              <a:t>の実数を近似的に</a:t>
            </a:r>
            <a:r>
              <a:rPr lang="en-US" altLang="ja-JP"/>
              <a:t>(10</a:t>
            </a:r>
            <a:r>
              <a:rPr lang="ja-JP" altLang="en-US"/>
              <a:t>進</a:t>
            </a:r>
            <a:r>
              <a:rPr lang="en-US" altLang="ja-JP"/>
              <a:t>16</a:t>
            </a:r>
            <a:r>
              <a:rPr lang="ja-JP" altLang="en-US"/>
              <a:t>桁精度</a:t>
            </a:r>
            <a:r>
              <a:rPr lang="en-US" altLang="ja-JP"/>
              <a:t>)</a:t>
            </a:r>
            <a:r>
              <a:rPr lang="ja-JP" altLang="en-US"/>
              <a:t>表現したもの</a:t>
            </a:r>
          </a:p>
          <a:p>
            <a:pPr lvl="2">
              <a:tabLst>
                <a:tab pos="2601913" algn="l"/>
                <a:tab pos="6015038" algn="l"/>
              </a:tabLst>
            </a:pPr>
            <a:r>
              <a:rPr lang="en-US" altLang="ja-JP">
                <a:latin typeface="Arial Rounded MT Bold" pitchFamily="34" charset="0"/>
              </a:rPr>
              <a:t>2.99792458...×10</a:t>
            </a:r>
            <a:r>
              <a:rPr lang="en-US" altLang="ja-JP" baseline="30000">
                <a:latin typeface="Arial Rounded MT Bold" pitchFamily="34" charset="0"/>
              </a:rPr>
              <a:t>8</a:t>
            </a:r>
            <a:r>
              <a:rPr lang="en-US" altLang="ja-JP">
                <a:latin typeface="Arial Rounded MT Bold" pitchFamily="34" charset="0"/>
              </a:rPr>
              <a:t>(m/s),  9.1093829140...×10</a:t>
            </a:r>
            <a:r>
              <a:rPr lang="en-US" altLang="ja-JP" baseline="30000">
                <a:latin typeface="Arial Rounded MT Bold" pitchFamily="34" charset="0"/>
              </a:rPr>
              <a:t>-31</a:t>
            </a:r>
            <a:r>
              <a:rPr lang="en-US" altLang="ja-JP">
                <a:latin typeface="Arial Rounded MT Bold" pitchFamily="34" charset="0"/>
              </a:rPr>
              <a:t>(kg)</a:t>
            </a:r>
          </a:p>
          <a:p>
            <a:pPr lvl="1">
              <a:tabLst>
                <a:tab pos="2601913" algn="l"/>
                <a:tab pos="6015038" algn="l"/>
              </a:tabLst>
            </a:pPr>
            <a:r>
              <a:rPr lang="en-US" altLang="ja-JP"/>
              <a:t>	11.5 P(</a:t>
            </a:r>
            <a:r>
              <a:rPr lang="ja-JP" altLang="en-US"/>
              <a:t>ペタ </a:t>
            </a:r>
            <a:r>
              <a:rPr lang="en-US" altLang="ja-JP"/>
              <a:t>10</a:t>
            </a:r>
            <a:r>
              <a:rPr lang="en-US" altLang="ja-JP" baseline="30000"/>
              <a:t>15</a:t>
            </a:r>
            <a:r>
              <a:rPr lang="en-US" altLang="ja-JP"/>
              <a:t>)FLOPS	(1.15      )</a:t>
            </a:r>
          </a:p>
          <a:p>
            <a:pPr lvl="1">
              <a:lnSpc>
                <a:spcPct val="160000"/>
              </a:lnSpc>
              <a:buFont typeface="Wingdings" pitchFamily="2" charset="2"/>
              <a:buNone/>
              <a:tabLst>
                <a:tab pos="2601913" algn="l"/>
                <a:tab pos="6015038" algn="l"/>
              </a:tabLst>
            </a:pPr>
            <a:r>
              <a:rPr lang="en-US" altLang="ja-JP"/>
              <a:t>÷	 </a:t>
            </a:r>
            <a:r>
              <a:rPr lang="en-US" altLang="ja-JP" sz="1200"/>
              <a:t> </a:t>
            </a:r>
            <a:r>
              <a:rPr lang="en-US" altLang="ja-JP"/>
              <a:t>6.4 G(</a:t>
            </a:r>
            <a:r>
              <a:rPr lang="ja-JP" altLang="en-US"/>
              <a:t>ギガ </a:t>
            </a:r>
            <a:r>
              <a:rPr lang="en-US" altLang="ja-JP"/>
              <a:t>10</a:t>
            </a:r>
            <a:r>
              <a:rPr lang="en-US" altLang="ja-JP" baseline="30000"/>
              <a:t>9 </a:t>
            </a:r>
            <a:r>
              <a:rPr lang="en-US" altLang="ja-JP"/>
              <a:t>) FLOPS	(64</a:t>
            </a:r>
            <a:r>
              <a:rPr lang="ja-JP" altLang="en-US"/>
              <a:t>億</a:t>
            </a:r>
            <a:r>
              <a:rPr lang="en-US" altLang="ja-JP"/>
              <a:t>)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  <a:tabLst>
                <a:tab pos="2601913" algn="l"/>
                <a:tab pos="6015038" algn="l"/>
              </a:tabLst>
            </a:pPr>
            <a:r>
              <a:rPr lang="ja-JP" altLang="en-US"/>
              <a:t>＝</a:t>
            </a:r>
            <a:r>
              <a:rPr lang="en-US" altLang="ja-JP">
                <a:solidFill>
                  <a:srgbClr val="CC0000"/>
                </a:solidFill>
              </a:rPr>
              <a:t>1,797,120</a:t>
            </a:r>
          </a:p>
        </p:txBody>
      </p:sp>
      <p:pic>
        <p:nvPicPr>
          <p:cNvPr id="246788" name="Picture 4" descr="desk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9575"/>
            <a:ext cx="65087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89" name="Picture 5" descr="system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8" t="9962" r="6850" b="78346"/>
          <a:stretch>
            <a:fillRect/>
          </a:stretch>
        </p:blipFill>
        <p:spPr bwMode="auto">
          <a:xfrm>
            <a:off x="1541463" y="4976813"/>
            <a:ext cx="17208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0" name="Picture 6" descr="desk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996950"/>
            <a:ext cx="8128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1" name="Picture 7" descr="K-log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87900"/>
            <a:ext cx="5683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2" name="Picture 8" descr="system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8" t="9962" r="6850" b="78346"/>
          <a:stretch>
            <a:fillRect/>
          </a:stretch>
        </p:blipFill>
        <p:spPr bwMode="auto">
          <a:xfrm>
            <a:off x="1146175" y="1052513"/>
            <a:ext cx="2147888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11188" y="1557338"/>
            <a:ext cx="31686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 Rounded MT Bold" pitchFamily="34" charset="0"/>
              </a:rPr>
              <a:t>http://www.aics.riken.jp/jp/k/system.html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スーパーコンピュータの歴史（にまた戻って）</a:t>
            </a:r>
            <a:br>
              <a:rPr lang="ja-JP" altLang="en-US" sz="2400"/>
            </a:br>
            <a:r>
              <a:rPr lang="ja-JP" altLang="en-US"/>
              <a:t>ベクトル </a:t>
            </a:r>
            <a:r>
              <a:rPr lang="en-US" altLang="ja-JP"/>
              <a:t>vs </a:t>
            </a:r>
            <a:r>
              <a:rPr lang="ja-JP" altLang="en-US"/>
              <a:t>並列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70875" cy="531812"/>
          </a:xfrm>
        </p:spPr>
        <p:txBody>
          <a:bodyPr/>
          <a:lstStyle/>
          <a:p>
            <a:r>
              <a:rPr lang="en-US" altLang="ja-JP"/>
              <a:t>1990</a:t>
            </a:r>
            <a:r>
              <a:rPr lang="ja-JP" altLang="en-US"/>
              <a:t>年代：</a:t>
            </a:r>
            <a:r>
              <a:rPr lang="ja-JP" altLang="en-US">
                <a:solidFill>
                  <a:srgbClr val="CC0000"/>
                </a:solidFill>
              </a:rPr>
              <a:t>ベクトル並列</a:t>
            </a:r>
            <a:r>
              <a:rPr lang="ja-JP" altLang="en-US"/>
              <a:t> </a:t>
            </a:r>
            <a:r>
              <a:rPr lang="en-US" altLang="ja-JP"/>
              <a:t>vs </a:t>
            </a:r>
            <a:r>
              <a:rPr lang="ja-JP" altLang="en-US">
                <a:solidFill>
                  <a:srgbClr val="009900"/>
                </a:solidFill>
              </a:rPr>
              <a:t>スカラー並列</a:t>
            </a:r>
          </a:p>
          <a:p>
            <a:pPr lvl="1">
              <a:lnSpc>
                <a:spcPct val="120000"/>
              </a:lnSpc>
            </a:pPr>
            <a:r>
              <a:rPr lang="en-US" altLang="ja-JP"/>
              <a:t>TOP-10 of                   @ 1993.6</a:t>
            </a:r>
          </a:p>
        </p:txBody>
      </p:sp>
      <p:grpSp>
        <p:nvGrpSpPr>
          <p:cNvPr id="187461" name="Group 69"/>
          <p:cNvGrpSpPr>
            <a:grpSpLocks/>
          </p:cNvGrpSpPr>
          <p:nvPr/>
        </p:nvGrpSpPr>
        <p:grpSpPr bwMode="auto">
          <a:xfrm>
            <a:off x="3203575" y="1412875"/>
            <a:ext cx="1809750" cy="914400"/>
            <a:chOff x="4105" y="981"/>
            <a:chExt cx="1140" cy="576"/>
          </a:xfrm>
        </p:grpSpPr>
        <p:pic>
          <p:nvPicPr>
            <p:cNvPr id="187459" name="Picture 67" descr="Top500Encyclopedi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981"/>
              <a:ext cx="1140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460" name="Rectangle 68"/>
            <p:cNvSpPr>
              <a:spLocks noChangeArrowheads="1"/>
            </p:cNvSpPr>
            <p:nvPr/>
          </p:nvSpPr>
          <p:spPr bwMode="auto">
            <a:xfrm>
              <a:off x="4422" y="1376"/>
              <a:ext cx="817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91540"/>
              </p:ext>
            </p:extLst>
          </p:nvPr>
        </p:nvGraphicFramePr>
        <p:xfrm>
          <a:off x="684213" y="2320925"/>
          <a:ext cx="4646612" cy="4358640"/>
        </p:xfrm>
        <a:graphic>
          <a:graphicData uri="http://schemas.openxmlformats.org/drawingml/2006/table">
            <a:tbl>
              <a:tblPr/>
              <a:tblGrid>
                <a:gridCol w="1636712"/>
                <a:gridCol w="974725"/>
                <a:gridCol w="974725"/>
                <a:gridCol w="106045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machine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#proc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Rmax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Rpeak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TMC CM-5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1024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59.7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131.0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TMC CM-5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544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30.4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69.6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TMC CM-5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512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30.4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65.5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TMC CM-5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512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30.4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65.5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NEC SX-3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23.2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25.6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NEC SX-3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20.0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22.0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TMC CM-5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256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15.1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32.8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Intel Delta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512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13.8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20.5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Cray Y-MP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13.7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15.2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Cray Y-MP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13.7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GP創英角ｺﾞｼｯｸUB" pitchFamily="50" charset="-128"/>
                        </a:rPr>
                        <a:t>15.2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87458" name="AutoShape 66"/>
          <p:cNvSpPr>
            <a:spLocks noChangeArrowheads="1"/>
          </p:cNvSpPr>
          <p:nvPr/>
        </p:nvSpPr>
        <p:spPr bwMode="auto">
          <a:xfrm>
            <a:off x="5435600" y="2759075"/>
            <a:ext cx="3598863" cy="2481263"/>
          </a:xfrm>
          <a:prstGeom prst="wedgeRoundRectCallout">
            <a:avLst>
              <a:gd name="adj1" fmla="val -67690"/>
              <a:gd name="adj2" fmla="val -78917"/>
              <a:gd name="adj3" fmla="val 16667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180975" indent="-180975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70000"/>
              <a:tabLst>
                <a:tab pos="992188" algn="l"/>
              </a:tabLst>
            </a:pPr>
            <a:r>
              <a:rPr lang="ja-JP" altLang="en-US" sz="1800">
                <a:latin typeface="Arial" charset="0"/>
              </a:rPr>
              <a:t>巨大で（</a:t>
            </a:r>
            <a:r>
              <a:rPr lang="en-US" altLang="ja-JP" sz="1800">
                <a:latin typeface="Arial" charset="0"/>
              </a:rPr>
              <a:t>&gt;100</a:t>
            </a:r>
            <a:r>
              <a:rPr lang="ja-JP" altLang="en-US" sz="1800">
                <a:latin typeface="Arial" charset="0"/>
              </a:rPr>
              <a:t>万元）密な連立</a:t>
            </a:r>
          </a:p>
          <a:p>
            <a:pPr marL="180975" indent="-180975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992188" algn="l"/>
              </a:tabLst>
            </a:pPr>
            <a:r>
              <a:rPr lang="ja-JP" altLang="en-US" sz="1800">
                <a:latin typeface="Arial" charset="0"/>
              </a:rPr>
              <a:t>	一次方程式の求解性能に</a:t>
            </a:r>
          </a:p>
          <a:p>
            <a:pPr marL="180975" indent="-180975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992188" algn="l"/>
              </a:tabLst>
            </a:pPr>
            <a:r>
              <a:rPr lang="ja-JP" altLang="en-US" sz="1800">
                <a:latin typeface="Arial" charset="0"/>
              </a:rPr>
              <a:t>	基づく世界中のスパコン順位表</a:t>
            </a:r>
          </a:p>
          <a:p>
            <a:pPr marL="180975" indent="-180975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70000"/>
              <a:tabLst>
                <a:tab pos="992188" algn="l"/>
              </a:tabLst>
            </a:pPr>
            <a:r>
              <a:rPr lang="en-US" altLang="ja-JP" sz="1800">
                <a:latin typeface="Arial" charset="0"/>
              </a:rPr>
              <a:t>1993.6</a:t>
            </a:r>
            <a:r>
              <a:rPr lang="ja-JP" altLang="en-US" sz="1800">
                <a:latin typeface="Arial" charset="0"/>
              </a:rPr>
              <a:t>から毎年</a:t>
            </a:r>
            <a:r>
              <a:rPr lang="en-US" altLang="ja-JP" sz="1800">
                <a:latin typeface="Arial" charset="0"/>
              </a:rPr>
              <a:t>2</a:t>
            </a:r>
            <a:r>
              <a:rPr lang="ja-JP" altLang="en-US" sz="1800">
                <a:latin typeface="Arial" charset="0"/>
              </a:rPr>
              <a:t>回発表</a:t>
            </a:r>
          </a:p>
          <a:p>
            <a:pPr marL="180975" indent="-180975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992188" algn="l"/>
              </a:tabLst>
            </a:pPr>
            <a:r>
              <a:rPr lang="ja-JP" altLang="en-US" sz="1800">
                <a:latin typeface="Arial" charset="0"/>
              </a:rPr>
              <a:t>	</a:t>
            </a:r>
            <a:r>
              <a:rPr lang="en-US" altLang="ja-JP" sz="1800">
                <a:latin typeface="Arial" charset="0"/>
              </a:rPr>
              <a:t>(6</a:t>
            </a:r>
            <a:r>
              <a:rPr lang="ja-JP" altLang="en-US" sz="1800">
                <a:latin typeface="Arial" charset="0"/>
              </a:rPr>
              <a:t>月</a:t>
            </a:r>
            <a:r>
              <a:rPr lang="en-US" altLang="ja-JP" sz="1800">
                <a:latin typeface="Arial" charset="0"/>
              </a:rPr>
              <a:t>&amp;11</a:t>
            </a:r>
            <a:r>
              <a:rPr lang="ja-JP" altLang="en-US" sz="1800">
                <a:latin typeface="Arial" charset="0"/>
              </a:rPr>
              <a:t>月</a:t>
            </a:r>
            <a:r>
              <a:rPr lang="en-US" altLang="ja-JP" sz="1800">
                <a:latin typeface="Arial" charset="0"/>
              </a:rPr>
              <a:t>)</a:t>
            </a:r>
          </a:p>
          <a:p>
            <a:pPr marL="180975" indent="-180975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70000"/>
              <a:tabLst>
                <a:tab pos="992188" algn="l"/>
              </a:tabLst>
            </a:pPr>
            <a:r>
              <a:rPr lang="en-US" altLang="ja-JP" sz="1800">
                <a:latin typeface="Arial" charset="0"/>
              </a:rPr>
              <a:t>Rmax: 	</a:t>
            </a:r>
            <a:r>
              <a:rPr lang="ja-JP" altLang="en-US" sz="1800">
                <a:latin typeface="Arial" charset="0"/>
              </a:rPr>
              <a:t>求解性能</a:t>
            </a:r>
          </a:p>
          <a:p>
            <a:pPr marL="180975" indent="-180975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992188" algn="l"/>
              </a:tabLst>
            </a:pPr>
            <a:r>
              <a:rPr lang="ja-JP" altLang="en-US" sz="1800">
                <a:latin typeface="Arial" charset="0"/>
              </a:rPr>
              <a:t>	</a:t>
            </a:r>
            <a:r>
              <a:rPr lang="en-US" altLang="ja-JP" sz="1800">
                <a:latin typeface="Arial" charset="0"/>
              </a:rPr>
              <a:t>Rpeak:	</a:t>
            </a:r>
            <a:r>
              <a:rPr lang="ja-JP" altLang="en-US" sz="1800">
                <a:latin typeface="Arial" charset="0"/>
              </a:rPr>
              <a:t>理論最大性能</a:t>
            </a:r>
          </a:p>
          <a:p>
            <a:pPr marL="180975" indent="-180975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992188" algn="l"/>
              </a:tabLst>
            </a:pPr>
            <a:r>
              <a:rPr lang="ja-JP" altLang="en-US" sz="1800">
                <a:latin typeface="Arial" charset="0"/>
              </a:rPr>
              <a:t>	</a:t>
            </a:r>
            <a:r>
              <a:rPr lang="en-US" altLang="ja-JP" sz="1800">
                <a:latin typeface="Arial" charset="0"/>
              </a:rPr>
              <a:t>(</a:t>
            </a:r>
            <a:r>
              <a:rPr lang="ja-JP" altLang="en-US" sz="1800">
                <a:latin typeface="Arial" charset="0"/>
              </a:rPr>
              <a:t>単位</a:t>
            </a:r>
            <a:r>
              <a:rPr lang="en-US" altLang="ja-JP" sz="1800">
                <a:latin typeface="Arial" charset="0"/>
              </a:rPr>
              <a:t>GFlops</a:t>
            </a:r>
            <a:r>
              <a:rPr lang="ja-JP" altLang="en-US" sz="1800">
                <a:latin typeface="Arial" charset="0"/>
              </a:rPr>
              <a:t>：毎秒</a:t>
            </a:r>
            <a:r>
              <a:rPr lang="en-US" altLang="ja-JP" sz="1800">
                <a:latin typeface="Arial" charset="0"/>
              </a:rPr>
              <a:t>10</a:t>
            </a:r>
            <a:r>
              <a:rPr lang="ja-JP" altLang="en-US" sz="1800">
                <a:latin typeface="Arial" charset="0"/>
              </a:rPr>
              <a:t>億演算</a:t>
            </a:r>
            <a:r>
              <a:rPr lang="en-US" altLang="ja-JP" sz="18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グラフ 87"/>
          <p:cNvGraphicFramePr/>
          <p:nvPr>
            <p:extLst>
              <p:ext uri="{D42A27DB-BD31-4B8C-83A1-F6EECF244321}">
                <p14:modId xmlns:p14="http://schemas.microsoft.com/office/powerpoint/2010/main" val="1309903814"/>
              </p:ext>
            </p:extLst>
          </p:nvPr>
        </p:nvGraphicFramePr>
        <p:xfrm>
          <a:off x="394718" y="908650"/>
          <a:ext cx="8713210" cy="568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/>
              <a:t/>
            </a:r>
            <a:br>
              <a:rPr lang="en-US" altLang="ja-JP" sz="2800"/>
            </a:br>
            <a:r>
              <a:rPr lang="ja-JP" altLang="en-US" sz="2400"/>
              <a:t>スーパーコンピュータの歴史</a:t>
            </a:r>
            <a:br>
              <a:rPr lang="ja-JP" altLang="en-US" sz="2400"/>
            </a:br>
            <a:r>
              <a:rPr lang="en-US" altLang="ja-JP"/>
              <a:t>Top 1 of  </a:t>
            </a:r>
          </a:p>
        </p:txBody>
      </p:sp>
      <p:grpSp>
        <p:nvGrpSpPr>
          <p:cNvPr id="307282" name="Group 82"/>
          <p:cNvGrpSpPr>
            <a:grpSpLocks/>
          </p:cNvGrpSpPr>
          <p:nvPr/>
        </p:nvGrpSpPr>
        <p:grpSpPr bwMode="auto">
          <a:xfrm>
            <a:off x="3122613" y="427038"/>
            <a:ext cx="1809750" cy="914400"/>
            <a:chOff x="883" y="1621"/>
            <a:chExt cx="1140" cy="576"/>
          </a:xfrm>
        </p:grpSpPr>
        <p:sp>
          <p:nvSpPr>
            <p:cNvPr id="307283" name="Rectangle 83"/>
            <p:cNvSpPr>
              <a:spLocks noChangeArrowheads="1"/>
            </p:cNvSpPr>
            <p:nvPr/>
          </p:nvSpPr>
          <p:spPr bwMode="auto">
            <a:xfrm>
              <a:off x="953" y="1823"/>
              <a:ext cx="994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307284" name="Picture 84" descr="top500-log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1621"/>
              <a:ext cx="114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Rectangle 63"/>
          <p:cNvSpPr>
            <a:spLocks noChangeArrowheads="1"/>
          </p:cNvSpPr>
          <p:nvPr/>
        </p:nvSpPr>
        <p:spPr bwMode="auto">
          <a:xfrm>
            <a:off x="3994336" y="6670595"/>
            <a:ext cx="46101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latin typeface="Arial" charset="0"/>
              </a:rPr>
              <a:t>source: http://www.top500.org/</a:t>
            </a:r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266886" y="61245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Arial" charset="0"/>
                <a:ea typeface="HGS創英角ﾎﾟｯﾌﾟ体" pitchFamily="50" charset="-128"/>
              </a:rPr>
              <a:t>10</a:t>
            </a:r>
            <a:r>
              <a:rPr lang="en-US" altLang="ja-JP" sz="2000" baseline="30000" dirty="0">
                <a:latin typeface="Arial" charset="0"/>
                <a:ea typeface="HGS創英角ﾎﾟｯﾌﾟ体" pitchFamily="50" charset="-128"/>
              </a:rPr>
              <a:t>1</a:t>
            </a: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266886" y="53800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" charset="0"/>
                <a:ea typeface="HGS創英角ﾎﾟｯﾌﾟ体" pitchFamily="50" charset="-128"/>
              </a:rPr>
              <a:t>10</a:t>
            </a:r>
            <a:r>
              <a:rPr lang="en-US" altLang="ja-JP" sz="2000" baseline="30000">
                <a:latin typeface="Arial" charset="0"/>
                <a:ea typeface="HGS創英角ﾎﾟｯﾌﾟ体" pitchFamily="50" charset="-128"/>
              </a:rPr>
              <a:t>2</a:t>
            </a:r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266886" y="46370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Arial" charset="0"/>
                <a:ea typeface="HGS創英角ﾎﾟｯﾌﾟ体" pitchFamily="50" charset="-128"/>
              </a:rPr>
              <a:t>10</a:t>
            </a:r>
            <a:r>
              <a:rPr lang="en-US" altLang="ja-JP" sz="2000" baseline="30000" dirty="0">
                <a:latin typeface="Arial" charset="0"/>
                <a:ea typeface="HGS創英角ﾎﾟｯﾌﾟ体" pitchFamily="50" charset="-128"/>
              </a:rPr>
              <a:t>3</a:t>
            </a:r>
          </a:p>
        </p:txBody>
      </p: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266886" y="38941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" charset="0"/>
                <a:ea typeface="HGS創英角ﾎﾟｯﾌﾟ体" pitchFamily="50" charset="-128"/>
              </a:rPr>
              <a:t>10</a:t>
            </a:r>
            <a:r>
              <a:rPr lang="en-US" altLang="ja-JP" sz="2000" baseline="30000">
                <a:latin typeface="Arial" charset="0"/>
                <a:ea typeface="HGS創英角ﾎﾟｯﾌﾟ体" pitchFamily="50" charset="-128"/>
              </a:rPr>
              <a:t>4</a:t>
            </a:r>
          </a:p>
        </p:txBody>
      </p:sp>
      <p:sp>
        <p:nvSpPr>
          <p:cNvPr id="98" name="Rectangle 10"/>
          <p:cNvSpPr>
            <a:spLocks noChangeArrowheads="1"/>
          </p:cNvSpPr>
          <p:nvPr/>
        </p:nvSpPr>
        <p:spPr bwMode="auto">
          <a:xfrm>
            <a:off x="266886" y="31511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" charset="0"/>
                <a:ea typeface="HGS創英角ﾎﾟｯﾌﾟ体" pitchFamily="50" charset="-128"/>
              </a:rPr>
              <a:t>10</a:t>
            </a:r>
            <a:r>
              <a:rPr lang="en-US" altLang="ja-JP" sz="2000" baseline="30000">
                <a:latin typeface="Arial" charset="0"/>
                <a:ea typeface="HGS創英角ﾎﾟｯﾌﾟ体" pitchFamily="50" charset="-128"/>
              </a:rPr>
              <a:t>5</a:t>
            </a:r>
          </a:p>
        </p:txBody>
      </p:sp>
      <p:sp>
        <p:nvSpPr>
          <p:cNvPr id="99" name="Rectangle 11"/>
          <p:cNvSpPr>
            <a:spLocks noChangeArrowheads="1"/>
          </p:cNvSpPr>
          <p:nvPr/>
        </p:nvSpPr>
        <p:spPr bwMode="auto">
          <a:xfrm>
            <a:off x="266886" y="24082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" charset="0"/>
                <a:ea typeface="HGS創英角ﾎﾟｯﾌﾟ体" pitchFamily="50" charset="-128"/>
              </a:rPr>
              <a:t>10</a:t>
            </a:r>
            <a:r>
              <a:rPr lang="en-US" altLang="ja-JP" sz="2000" baseline="30000">
                <a:latin typeface="Arial" charset="0"/>
                <a:ea typeface="HGS創英角ﾎﾟｯﾌﾟ体" pitchFamily="50" charset="-128"/>
              </a:rPr>
              <a:t>6</a:t>
            </a:r>
          </a:p>
        </p:txBody>
      </p:sp>
      <p:sp>
        <p:nvSpPr>
          <p:cNvPr id="100" name="Rectangle 12"/>
          <p:cNvSpPr>
            <a:spLocks noChangeArrowheads="1"/>
          </p:cNvSpPr>
          <p:nvPr/>
        </p:nvSpPr>
        <p:spPr bwMode="auto">
          <a:xfrm>
            <a:off x="266886" y="16652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latin typeface="Arial" charset="0"/>
                <a:ea typeface="HGS創英角ﾎﾟｯﾌﾟ体" pitchFamily="50" charset="-128"/>
              </a:rPr>
              <a:t>10</a:t>
            </a:r>
            <a:r>
              <a:rPr lang="en-US" altLang="ja-JP" sz="2000" baseline="30000">
                <a:latin typeface="Arial" charset="0"/>
                <a:ea typeface="HGS創英角ﾎﾟｯﾌﾟ体" pitchFamily="50" charset="-128"/>
              </a:rPr>
              <a:t>7</a:t>
            </a:r>
          </a:p>
        </p:txBody>
      </p:sp>
      <p:sp>
        <p:nvSpPr>
          <p:cNvPr id="101" name="Rectangle 13"/>
          <p:cNvSpPr>
            <a:spLocks noChangeArrowheads="1"/>
          </p:cNvSpPr>
          <p:nvPr/>
        </p:nvSpPr>
        <p:spPr bwMode="auto">
          <a:xfrm rot="-5400000">
            <a:off x="-900553" y="3552968"/>
            <a:ext cx="21605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Arial" charset="0"/>
                <a:ea typeface="HGS創英角ﾎﾟｯﾌﾟ体" pitchFamily="50" charset="-128"/>
              </a:rPr>
              <a:t>#CPU ; GFLOPS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 rot="-5400000">
            <a:off x="555002" y="4308682"/>
            <a:ext cx="434975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latin typeface="Arial" charset="0"/>
                <a:ea typeface="HGS創英角ﾎﾟｯﾌﾟ体" pitchFamily="50" charset="-128"/>
              </a:rPr>
              <a:t>CM5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 rot="-5400000">
            <a:off x="1625979" y="4121944"/>
            <a:ext cx="741362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latin typeface="Arial" charset="0"/>
                <a:ea typeface="HGS創英角ﾎﾟｯﾌﾟ体" pitchFamily="50" charset="-128"/>
              </a:rPr>
              <a:t>SR2201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04" name="Rectangle 16"/>
          <p:cNvSpPr>
            <a:spLocks noChangeArrowheads="1"/>
          </p:cNvSpPr>
          <p:nvPr/>
        </p:nvSpPr>
        <p:spPr bwMode="auto">
          <a:xfrm>
            <a:off x="1108026" y="5637213"/>
            <a:ext cx="520700" cy="254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Comic Sans MS" pitchFamily="66" charset="0"/>
                <a:ea typeface="HGS創英角ﾎﾟｯﾌﾟ体" pitchFamily="50" charset="-128"/>
              </a:rPr>
              <a:t>NWT</a:t>
            </a:r>
            <a:endParaRPr lang="en-US" altLang="ja-JP" sz="1600" baseline="30000"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105" name="Rectangle 17"/>
          <p:cNvSpPr>
            <a:spLocks noChangeArrowheads="1"/>
          </p:cNvSpPr>
          <p:nvPr/>
        </p:nvSpPr>
        <p:spPr bwMode="auto">
          <a:xfrm>
            <a:off x="2673638" y="3475038"/>
            <a:ext cx="696913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" charset="0"/>
                <a:ea typeface="HGS創英角ﾎﾟｯﾌﾟ体" pitchFamily="50" charset="-128"/>
              </a:rPr>
              <a:t>ASCI-R</a:t>
            </a:r>
            <a:endParaRPr lang="en-US" altLang="ja-JP" sz="1600" baseline="3000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06" name="Rectangle 18"/>
          <p:cNvSpPr>
            <a:spLocks noChangeArrowheads="1"/>
          </p:cNvSpPr>
          <p:nvPr/>
        </p:nvSpPr>
        <p:spPr bwMode="auto">
          <a:xfrm>
            <a:off x="3563860" y="3403600"/>
            <a:ext cx="742950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latin typeface="Arial" charset="0"/>
                <a:ea typeface="HGS創英角ﾎﾟｯﾌﾟ体" pitchFamily="50" charset="-128"/>
              </a:rPr>
              <a:t>ASCI-W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07" name="Rectangle 19"/>
          <p:cNvSpPr>
            <a:spLocks noChangeArrowheads="1"/>
          </p:cNvSpPr>
          <p:nvPr/>
        </p:nvSpPr>
        <p:spPr bwMode="auto">
          <a:xfrm>
            <a:off x="4683568" y="2971800"/>
            <a:ext cx="277813" cy="254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latin typeface="Arial" charset="0"/>
                <a:ea typeface="HGS創英角ﾎﾟｯﾌﾟ体" pitchFamily="50" charset="-128"/>
              </a:rPr>
              <a:t>ES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08" name="Rectangle 20"/>
          <p:cNvSpPr>
            <a:spLocks noChangeArrowheads="1"/>
          </p:cNvSpPr>
          <p:nvPr/>
        </p:nvSpPr>
        <p:spPr bwMode="auto">
          <a:xfrm>
            <a:off x="5812565" y="2132820"/>
            <a:ext cx="415925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latin typeface="Arial" charset="0"/>
                <a:ea typeface="HGS創英角ﾎﾟｯﾌﾟ体" pitchFamily="50" charset="-128"/>
              </a:rPr>
              <a:t>BGL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09" name="AutoShape 21"/>
          <p:cNvSpPr>
            <a:spLocks/>
          </p:cNvSpPr>
          <p:nvPr/>
        </p:nvSpPr>
        <p:spPr bwMode="auto">
          <a:xfrm rot="5400000">
            <a:off x="4752624" y="2991645"/>
            <a:ext cx="142875" cy="792162"/>
          </a:xfrm>
          <a:prstGeom prst="leftBrace">
            <a:avLst>
              <a:gd name="adj1" fmla="val 46204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0" name="AutoShape 22"/>
          <p:cNvSpPr>
            <a:spLocks/>
          </p:cNvSpPr>
          <p:nvPr/>
        </p:nvSpPr>
        <p:spPr bwMode="auto">
          <a:xfrm rot="5400000">
            <a:off x="5930040" y="1856595"/>
            <a:ext cx="180975" cy="1279525"/>
          </a:xfrm>
          <a:prstGeom prst="leftBrace">
            <a:avLst>
              <a:gd name="adj1" fmla="val 5891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" name="AutoShape 23"/>
          <p:cNvSpPr>
            <a:spLocks/>
          </p:cNvSpPr>
          <p:nvPr/>
        </p:nvSpPr>
        <p:spPr bwMode="auto">
          <a:xfrm rot="5400000">
            <a:off x="3971054" y="3567906"/>
            <a:ext cx="142875" cy="360363"/>
          </a:xfrm>
          <a:prstGeom prst="leftBrace">
            <a:avLst>
              <a:gd name="adj1" fmla="val 21019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" name="AutoShape 24"/>
          <p:cNvSpPr>
            <a:spLocks/>
          </p:cNvSpPr>
          <p:nvPr/>
        </p:nvSpPr>
        <p:spPr bwMode="auto">
          <a:xfrm rot="5400000">
            <a:off x="2952244" y="3207545"/>
            <a:ext cx="142875" cy="1223962"/>
          </a:xfrm>
          <a:prstGeom prst="leftBrace">
            <a:avLst>
              <a:gd name="adj1" fmla="val 71389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" name="AutoShape 25"/>
          <p:cNvSpPr>
            <a:spLocks/>
          </p:cNvSpPr>
          <p:nvPr/>
        </p:nvSpPr>
        <p:spPr bwMode="auto">
          <a:xfrm rot="16200000" flipV="1">
            <a:off x="1296144" y="5152232"/>
            <a:ext cx="142875" cy="792162"/>
          </a:xfrm>
          <a:prstGeom prst="leftBrace">
            <a:avLst>
              <a:gd name="adj1" fmla="val 46204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" name="Rectangle 26"/>
          <p:cNvSpPr>
            <a:spLocks noChangeArrowheads="1"/>
          </p:cNvSpPr>
          <p:nvPr/>
        </p:nvSpPr>
        <p:spPr bwMode="auto">
          <a:xfrm rot="-5400000">
            <a:off x="799737" y="3694113"/>
            <a:ext cx="809625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latin typeface="Arial" charset="0"/>
                <a:ea typeface="HGS創英角ﾎﾟｯﾌﾟ体" pitchFamily="50" charset="-128"/>
              </a:rPr>
              <a:t>XP/S140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15" name="Rectangle 27"/>
          <p:cNvSpPr>
            <a:spLocks noChangeArrowheads="1"/>
          </p:cNvSpPr>
          <p:nvPr/>
        </p:nvSpPr>
        <p:spPr bwMode="auto">
          <a:xfrm rot="-5400000">
            <a:off x="1793681" y="3758407"/>
            <a:ext cx="909637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" charset="0"/>
                <a:ea typeface="HGS創英角ﾎﾟｯﾌﾟ体" pitchFamily="50" charset="-128"/>
              </a:rPr>
              <a:t>CP-PACS</a:t>
            </a:r>
            <a:endParaRPr lang="en-US" altLang="ja-JP" sz="1600" baseline="30000">
              <a:latin typeface="Arial" charset="0"/>
              <a:ea typeface="HGS創英角ﾎﾟｯﾌﾟ体" pitchFamily="50" charset="-128"/>
            </a:endParaRPr>
          </a:p>
        </p:txBody>
      </p:sp>
      <p:grpSp>
        <p:nvGrpSpPr>
          <p:cNvPr id="116" name="Group 28"/>
          <p:cNvGrpSpPr>
            <a:grpSpLocks/>
          </p:cNvGrpSpPr>
          <p:nvPr/>
        </p:nvGrpSpPr>
        <p:grpSpPr bwMode="auto">
          <a:xfrm>
            <a:off x="1187401" y="5908675"/>
            <a:ext cx="360362" cy="288925"/>
            <a:chOff x="5148" y="799"/>
            <a:chExt cx="227" cy="182"/>
          </a:xfrm>
        </p:grpSpPr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148" y="799"/>
              <a:ext cx="227" cy="18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8" name="Oval 30"/>
            <p:cNvSpPr>
              <a:spLocks noChangeArrowheads="1"/>
            </p:cNvSpPr>
            <p:nvPr/>
          </p:nvSpPr>
          <p:spPr bwMode="auto">
            <a:xfrm>
              <a:off x="5216" y="845"/>
              <a:ext cx="91" cy="90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119" name="Group 31"/>
          <p:cNvGrpSpPr>
            <a:grpSpLocks/>
          </p:cNvGrpSpPr>
          <p:nvPr/>
        </p:nvGrpSpPr>
        <p:grpSpPr bwMode="auto">
          <a:xfrm>
            <a:off x="1725198" y="3532188"/>
            <a:ext cx="360362" cy="288925"/>
            <a:chOff x="5148" y="799"/>
            <a:chExt cx="227" cy="182"/>
          </a:xfrm>
        </p:grpSpPr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5148" y="799"/>
              <a:ext cx="227" cy="18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5216" y="845"/>
              <a:ext cx="91" cy="90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122" name="Group 34"/>
          <p:cNvGrpSpPr>
            <a:grpSpLocks/>
          </p:cNvGrpSpPr>
          <p:nvPr/>
        </p:nvGrpSpPr>
        <p:grpSpPr bwMode="auto">
          <a:xfrm>
            <a:off x="2051650" y="3100388"/>
            <a:ext cx="360362" cy="288925"/>
            <a:chOff x="5148" y="799"/>
            <a:chExt cx="227" cy="182"/>
          </a:xfrm>
        </p:grpSpPr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5148" y="799"/>
              <a:ext cx="227" cy="18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4" name="Oval 36"/>
            <p:cNvSpPr>
              <a:spLocks noChangeArrowheads="1"/>
            </p:cNvSpPr>
            <p:nvPr/>
          </p:nvSpPr>
          <p:spPr bwMode="auto">
            <a:xfrm>
              <a:off x="5216" y="845"/>
              <a:ext cx="91" cy="90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125" name="Group 37"/>
          <p:cNvGrpSpPr>
            <a:grpSpLocks/>
          </p:cNvGrpSpPr>
          <p:nvPr/>
        </p:nvGrpSpPr>
        <p:grpSpPr bwMode="auto">
          <a:xfrm>
            <a:off x="4642293" y="2667000"/>
            <a:ext cx="360363" cy="288925"/>
            <a:chOff x="5148" y="799"/>
            <a:chExt cx="227" cy="182"/>
          </a:xfrm>
        </p:grpSpPr>
        <p:sp>
          <p:nvSpPr>
            <p:cNvPr id="126" name="Rectangle 38"/>
            <p:cNvSpPr>
              <a:spLocks noChangeArrowheads="1"/>
            </p:cNvSpPr>
            <p:nvPr/>
          </p:nvSpPr>
          <p:spPr bwMode="auto">
            <a:xfrm>
              <a:off x="5148" y="799"/>
              <a:ext cx="227" cy="18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7" name="Oval 39"/>
            <p:cNvSpPr>
              <a:spLocks noChangeArrowheads="1"/>
            </p:cNvSpPr>
            <p:nvPr/>
          </p:nvSpPr>
          <p:spPr bwMode="auto">
            <a:xfrm>
              <a:off x="5216" y="845"/>
              <a:ext cx="91" cy="90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128" name="AutoShape 40"/>
          <p:cNvSpPr>
            <a:spLocks noChangeArrowheads="1"/>
          </p:cNvSpPr>
          <p:nvPr/>
        </p:nvSpPr>
        <p:spPr bwMode="auto">
          <a:xfrm>
            <a:off x="4499199" y="1920829"/>
            <a:ext cx="965200" cy="347662"/>
          </a:xfrm>
          <a:prstGeom prst="wedgeRoundRectCallout">
            <a:avLst>
              <a:gd name="adj1" fmla="val 87542"/>
              <a:gd name="adj2" fmla="val 254320"/>
              <a:gd name="adj3" fmla="val 16667"/>
            </a:avLst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 err="1">
                <a:ea typeface="HGS創英角ﾎﾟｯﾌﾟ体" pitchFamily="50" charset="-128"/>
              </a:rPr>
              <a:t>Rpeak</a:t>
            </a:r>
            <a:endParaRPr lang="en-US" altLang="ja-JP" sz="2000" b="1" dirty="0">
              <a:ea typeface="HGS創英角ﾎﾟｯﾌﾟ体" pitchFamily="50" charset="-128"/>
            </a:endParaRPr>
          </a:p>
        </p:txBody>
      </p:sp>
      <p:sp>
        <p:nvSpPr>
          <p:cNvPr id="129" name="AutoShape 41"/>
          <p:cNvSpPr>
            <a:spLocks noChangeArrowheads="1"/>
          </p:cNvSpPr>
          <p:nvPr/>
        </p:nvSpPr>
        <p:spPr bwMode="auto">
          <a:xfrm>
            <a:off x="4343586" y="4521200"/>
            <a:ext cx="871537" cy="347663"/>
          </a:xfrm>
          <a:prstGeom prst="wedgeRoundRectCallout">
            <a:avLst>
              <a:gd name="adj1" fmla="val -70449"/>
              <a:gd name="adj2" fmla="val -143606"/>
              <a:gd name="adj3" fmla="val 16667"/>
            </a:avLst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ea typeface="HGS創英角ﾎﾟｯﾌﾟ体" pitchFamily="50" charset="-128"/>
              </a:rPr>
              <a:t>Rmax</a:t>
            </a:r>
            <a:endParaRPr lang="en-US" altLang="ja-JP" sz="2000" b="1">
              <a:ea typeface="HGS創英角ﾎﾟｯﾌﾟ体" pitchFamily="50" charset="-128"/>
            </a:endParaRPr>
          </a:p>
        </p:txBody>
      </p:sp>
      <p:sp>
        <p:nvSpPr>
          <p:cNvPr id="130" name="AutoShape 42"/>
          <p:cNvSpPr>
            <a:spLocks noChangeArrowheads="1"/>
          </p:cNvSpPr>
          <p:nvPr/>
        </p:nvSpPr>
        <p:spPr bwMode="auto">
          <a:xfrm>
            <a:off x="6104123" y="3644900"/>
            <a:ext cx="839788" cy="347663"/>
          </a:xfrm>
          <a:prstGeom prst="wedgeRoundRectCallout">
            <a:avLst>
              <a:gd name="adj1" fmla="val -70449"/>
              <a:gd name="adj2" fmla="val -143606"/>
              <a:gd name="adj3" fmla="val 16667"/>
            </a:avLst>
          </a:prstGeom>
          <a:solidFill>
            <a:schemeClr val="bg1"/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ea typeface="HGS創英角ﾎﾟｯﾌﾟ体" pitchFamily="50" charset="-128"/>
              </a:rPr>
              <a:t>#CPU</a:t>
            </a:r>
            <a:endParaRPr lang="en-US" altLang="ja-JP" sz="2000" b="1">
              <a:ea typeface="HGS創英角ﾎﾟｯﾌﾟ体" pitchFamily="50" charset="-128"/>
            </a:endParaRPr>
          </a:p>
        </p:txBody>
      </p:sp>
      <p:sp>
        <p:nvSpPr>
          <p:cNvPr id="131" name="Rectangle 43"/>
          <p:cNvSpPr>
            <a:spLocks noChangeArrowheads="1"/>
          </p:cNvSpPr>
          <p:nvPr/>
        </p:nvSpPr>
        <p:spPr bwMode="auto">
          <a:xfrm>
            <a:off x="8006255" y="1365250"/>
            <a:ext cx="288040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latin typeface="Arial" charset="0"/>
                <a:ea typeface="HGS創英角ﾎﾟｯﾌﾟ体" pitchFamily="50" charset="-128"/>
              </a:rPr>
              <a:t>  K  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grpSp>
        <p:nvGrpSpPr>
          <p:cNvPr id="132" name="Group 44"/>
          <p:cNvGrpSpPr>
            <a:grpSpLocks/>
          </p:cNvGrpSpPr>
          <p:nvPr/>
        </p:nvGrpSpPr>
        <p:grpSpPr bwMode="auto">
          <a:xfrm>
            <a:off x="7956470" y="981075"/>
            <a:ext cx="360362" cy="288925"/>
            <a:chOff x="5148" y="799"/>
            <a:chExt cx="227" cy="182"/>
          </a:xfrm>
        </p:grpSpPr>
        <p:sp>
          <p:nvSpPr>
            <p:cNvPr id="133" name="Rectangle 45"/>
            <p:cNvSpPr>
              <a:spLocks noChangeArrowheads="1"/>
            </p:cNvSpPr>
            <p:nvPr/>
          </p:nvSpPr>
          <p:spPr bwMode="auto">
            <a:xfrm>
              <a:off x="5148" y="799"/>
              <a:ext cx="227" cy="18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34" name="Oval 46"/>
            <p:cNvSpPr>
              <a:spLocks noChangeArrowheads="1"/>
            </p:cNvSpPr>
            <p:nvPr/>
          </p:nvSpPr>
          <p:spPr bwMode="auto">
            <a:xfrm>
              <a:off x="5216" y="845"/>
              <a:ext cx="91" cy="90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135" name="Group 47"/>
          <p:cNvGrpSpPr>
            <a:grpSpLocks/>
          </p:cNvGrpSpPr>
          <p:nvPr/>
        </p:nvGrpSpPr>
        <p:grpSpPr bwMode="auto">
          <a:xfrm>
            <a:off x="6725179" y="3373438"/>
            <a:ext cx="230188" cy="230187"/>
            <a:chOff x="4595" y="2261"/>
            <a:chExt cx="145" cy="145"/>
          </a:xfrm>
        </p:grpSpPr>
        <p:sp>
          <p:nvSpPr>
            <p:cNvPr id="136" name="Oval 48"/>
            <p:cNvSpPr>
              <a:spLocks noChangeAspect="1" noChangeArrowheads="1"/>
            </p:cNvSpPr>
            <p:nvPr/>
          </p:nvSpPr>
          <p:spPr bwMode="auto">
            <a:xfrm>
              <a:off x="4595" y="2261"/>
              <a:ext cx="145" cy="145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137" name="Picture 49" descr="KuEmblem_colo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" y="2261"/>
              <a:ext cx="1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50"/>
          <p:cNvGrpSpPr>
            <a:grpSpLocks/>
          </p:cNvGrpSpPr>
          <p:nvPr/>
        </p:nvGrpSpPr>
        <p:grpSpPr bwMode="auto">
          <a:xfrm>
            <a:off x="5148080" y="4108450"/>
            <a:ext cx="230188" cy="230188"/>
            <a:chOff x="4595" y="2261"/>
            <a:chExt cx="145" cy="145"/>
          </a:xfrm>
        </p:grpSpPr>
        <p:sp>
          <p:nvSpPr>
            <p:cNvPr id="139" name="Oval 51"/>
            <p:cNvSpPr>
              <a:spLocks noChangeAspect="1" noChangeArrowheads="1"/>
            </p:cNvSpPr>
            <p:nvPr/>
          </p:nvSpPr>
          <p:spPr bwMode="auto">
            <a:xfrm>
              <a:off x="4595" y="2261"/>
              <a:ext cx="145" cy="145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140" name="Picture 52" descr="KuEmblem_colo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" y="2261"/>
              <a:ext cx="1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53"/>
          <p:cNvGrpSpPr>
            <a:grpSpLocks/>
          </p:cNvGrpSpPr>
          <p:nvPr/>
        </p:nvGrpSpPr>
        <p:grpSpPr bwMode="auto">
          <a:xfrm>
            <a:off x="3334192" y="4900613"/>
            <a:ext cx="230188" cy="230187"/>
            <a:chOff x="4595" y="2261"/>
            <a:chExt cx="145" cy="145"/>
          </a:xfrm>
        </p:grpSpPr>
        <p:sp>
          <p:nvSpPr>
            <p:cNvPr id="142" name="Oval 54"/>
            <p:cNvSpPr>
              <a:spLocks noChangeAspect="1" noChangeArrowheads="1"/>
            </p:cNvSpPr>
            <p:nvPr/>
          </p:nvSpPr>
          <p:spPr bwMode="auto">
            <a:xfrm>
              <a:off x="4595" y="2261"/>
              <a:ext cx="145" cy="145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143" name="Picture 55" descr="KuEmblem_colo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" y="2261"/>
              <a:ext cx="1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4" name="Group 56"/>
          <p:cNvGrpSpPr>
            <a:grpSpLocks/>
          </p:cNvGrpSpPr>
          <p:nvPr/>
        </p:nvGrpSpPr>
        <p:grpSpPr bwMode="auto">
          <a:xfrm>
            <a:off x="1475570" y="5894388"/>
            <a:ext cx="230188" cy="230187"/>
            <a:chOff x="4595" y="2261"/>
            <a:chExt cx="145" cy="145"/>
          </a:xfrm>
        </p:grpSpPr>
        <p:sp>
          <p:nvSpPr>
            <p:cNvPr id="145" name="Oval 57"/>
            <p:cNvSpPr>
              <a:spLocks noChangeAspect="1" noChangeArrowheads="1"/>
            </p:cNvSpPr>
            <p:nvPr/>
          </p:nvSpPr>
          <p:spPr bwMode="auto">
            <a:xfrm>
              <a:off x="4595" y="2261"/>
              <a:ext cx="145" cy="145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146" name="Picture 58" descr="KuEmblem_colo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" y="2261"/>
              <a:ext cx="1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7" name="Group 59"/>
          <p:cNvGrpSpPr>
            <a:grpSpLocks/>
          </p:cNvGrpSpPr>
          <p:nvPr/>
        </p:nvGrpSpPr>
        <p:grpSpPr bwMode="auto">
          <a:xfrm>
            <a:off x="8371823" y="2693988"/>
            <a:ext cx="230188" cy="230187"/>
            <a:chOff x="4595" y="2261"/>
            <a:chExt cx="145" cy="145"/>
          </a:xfrm>
        </p:grpSpPr>
        <p:sp>
          <p:nvSpPr>
            <p:cNvPr id="148" name="Oval 60"/>
            <p:cNvSpPr>
              <a:spLocks noChangeAspect="1" noChangeArrowheads="1"/>
            </p:cNvSpPr>
            <p:nvPr/>
          </p:nvSpPr>
          <p:spPr bwMode="auto">
            <a:xfrm>
              <a:off x="4595" y="2261"/>
              <a:ext cx="145" cy="145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149" name="Picture 61" descr="KuEmblem_colo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" y="2261"/>
              <a:ext cx="1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0" name="Line 62"/>
          <p:cNvSpPr>
            <a:spLocks noChangeShapeType="1"/>
          </p:cNvSpPr>
          <p:nvPr/>
        </p:nvSpPr>
        <p:spPr bwMode="auto">
          <a:xfrm flipV="1">
            <a:off x="827480" y="1484729"/>
            <a:ext cx="8065120" cy="41762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51" name="Rectangle 64"/>
          <p:cNvSpPr>
            <a:spLocks noChangeArrowheads="1"/>
          </p:cNvSpPr>
          <p:nvPr/>
        </p:nvSpPr>
        <p:spPr bwMode="auto">
          <a:xfrm>
            <a:off x="1871704" y="5878513"/>
            <a:ext cx="752475" cy="254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" charset="0"/>
                <a:ea typeface="HGS創英角ﾎﾟｯﾌﾟ体" pitchFamily="50" charset="-128"/>
              </a:rPr>
              <a:t>VPP500</a:t>
            </a:r>
            <a:endParaRPr lang="en-US" altLang="ja-JP" sz="1600" baseline="3000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52" name="Rectangle 65"/>
          <p:cNvSpPr>
            <a:spLocks noChangeArrowheads="1"/>
          </p:cNvSpPr>
          <p:nvPr/>
        </p:nvSpPr>
        <p:spPr bwMode="auto">
          <a:xfrm>
            <a:off x="3675505" y="4870450"/>
            <a:ext cx="752475" cy="254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" charset="0"/>
                <a:ea typeface="HGS創英角ﾎﾟｯﾌﾟ体" pitchFamily="50" charset="-128"/>
              </a:rPr>
              <a:t>VPP800</a:t>
            </a:r>
            <a:endParaRPr lang="en-US" altLang="ja-JP" sz="1600" baseline="3000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53" name="Rectangle 66"/>
          <p:cNvSpPr>
            <a:spLocks noChangeArrowheads="1"/>
          </p:cNvSpPr>
          <p:nvPr/>
        </p:nvSpPr>
        <p:spPr bwMode="auto">
          <a:xfrm>
            <a:off x="5427480" y="4078288"/>
            <a:ext cx="887413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" charset="0"/>
                <a:ea typeface="HGS創英角ﾎﾟｯﾌﾟ体" pitchFamily="50" charset="-128"/>
              </a:rPr>
              <a:t>HPC2500</a:t>
            </a:r>
            <a:endParaRPr lang="en-US" altLang="ja-JP" sz="1600" baseline="3000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54" name="Rectangle 67"/>
          <p:cNvSpPr>
            <a:spLocks noChangeArrowheads="1"/>
          </p:cNvSpPr>
          <p:nvPr/>
        </p:nvSpPr>
        <p:spPr bwMode="auto">
          <a:xfrm>
            <a:off x="7026804" y="3357563"/>
            <a:ext cx="628650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" charset="0"/>
                <a:ea typeface="HGS創英角ﾎﾟｯﾌﾟ体" pitchFamily="50" charset="-128"/>
              </a:rPr>
              <a:t>HX600</a:t>
            </a:r>
            <a:endParaRPr lang="en-US" altLang="ja-JP" sz="1600" baseline="3000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55" name="Rectangle 68"/>
          <p:cNvSpPr>
            <a:spLocks noChangeArrowheads="1"/>
          </p:cNvSpPr>
          <p:nvPr/>
        </p:nvSpPr>
        <p:spPr bwMode="auto">
          <a:xfrm>
            <a:off x="6227293" y="1844780"/>
            <a:ext cx="1081087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" charset="0"/>
                <a:ea typeface="HGS創英角ﾎﾟｯﾌﾟ体" pitchFamily="50" charset="-128"/>
              </a:rPr>
              <a:t>Roadrunner</a:t>
            </a:r>
            <a:endParaRPr lang="en-US" altLang="ja-JP" sz="1600" baseline="3000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56" name="Rectangle 69"/>
          <p:cNvSpPr>
            <a:spLocks noChangeArrowheads="1"/>
          </p:cNvSpPr>
          <p:nvPr/>
        </p:nvSpPr>
        <p:spPr bwMode="auto">
          <a:xfrm>
            <a:off x="7450323" y="4522788"/>
            <a:ext cx="1025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latin typeface="Arial" charset="0"/>
                <a:ea typeface="HGS創英角ﾎﾟｯﾌﾟ体" pitchFamily="50" charset="-128"/>
              </a:rPr>
              <a:t>Tera=10</a:t>
            </a:r>
            <a:r>
              <a:rPr lang="en-US" altLang="ja-JP" sz="1800" baseline="30000">
                <a:latin typeface="Arial" charset="0"/>
                <a:ea typeface="HGS創英角ﾎﾟｯﾌﾟ体" pitchFamily="50" charset="-128"/>
              </a:rPr>
              <a:t>12</a:t>
            </a:r>
          </a:p>
        </p:txBody>
      </p:sp>
      <p:sp>
        <p:nvSpPr>
          <p:cNvPr id="157" name="Rectangle 70"/>
          <p:cNvSpPr>
            <a:spLocks noChangeArrowheads="1"/>
          </p:cNvSpPr>
          <p:nvPr/>
        </p:nvSpPr>
        <p:spPr bwMode="auto">
          <a:xfrm>
            <a:off x="3562536" y="2290763"/>
            <a:ext cx="1025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latin typeface="Arial" charset="0"/>
                <a:ea typeface="HGS創英角ﾎﾟｯﾌﾟ体" pitchFamily="50" charset="-128"/>
              </a:rPr>
              <a:t>Peta=10</a:t>
            </a:r>
            <a:r>
              <a:rPr lang="en-US" altLang="ja-JP" sz="1800" baseline="30000">
                <a:latin typeface="Arial" charset="0"/>
                <a:ea typeface="HGS創英角ﾎﾟｯﾌﾟ体" pitchFamily="50" charset="-128"/>
              </a:rPr>
              <a:t>15</a:t>
            </a:r>
          </a:p>
        </p:txBody>
      </p:sp>
      <p:sp>
        <p:nvSpPr>
          <p:cNvPr id="158" name="Rectangle 71"/>
          <p:cNvSpPr>
            <a:spLocks noChangeArrowheads="1"/>
          </p:cNvSpPr>
          <p:nvPr/>
        </p:nvSpPr>
        <p:spPr bwMode="auto">
          <a:xfrm>
            <a:off x="1128898" y="1844675"/>
            <a:ext cx="1212850" cy="254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>
                <a:latin typeface="Comic Sans MS" pitchFamily="66" charset="0"/>
              </a:rPr>
              <a:t>ベクトルマシン</a:t>
            </a:r>
            <a:endParaRPr lang="ja-JP" altLang="en-US" sz="1600" baseline="30000">
              <a:latin typeface="Comic Sans MS" pitchFamily="66" charset="0"/>
            </a:endParaRPr>
          </a:p>
        </p:txBody>
      </p:sp>
      <p:sp>
        <p:nvSpPr>
          <p:cNvPr id="159" name="Rectangle 72"/>
          <p:cNvSpPr>
            <a:spLocks noChangeArrowheads="1"/>
          </p:cNvSpPr>
          <p:nvPr/>
        </p:nvSpPr>
        <p:spPr bwMode="auto">
          <a:xfrm>
            <a:off x="1116198" y="2133600"/>
            <a:ext cx="1225550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>
                <a:latin typeface="Arial" charset="0"/>
              </a:rPr>
              <a:t>スカラーマシン</a:t>
            </a:r>
            <a:endParaRPr lang="ja-JP" altLang="en-US" sz="1600" baseline="30000">
              <a:latin typeface="Arial" charset="0"/>
            </a:endParaRPr>
          </a:p>
        </p:txBody>
      </p:sp>
      <p:sp>
        <p:nvSpPr>
          <p:cNvPr id="160" name="Rectangle 73"/>
          <p:cNvSpPr>
            <a:spLocks noChangeArrowheads="1"/>
          </p:cNvSpPr>
          <p:nvPr/>
        </p:nvSpPr>
        <p:spPr bwMode="auto">
          <a:xfrm rot="-5400000">
            <a:off x="7226311" y="1600994"/>
            <a:ext cx="630238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latin typeface="Arial" charset="0"/>
                <a:ea typeface="HGS創英角ﾎﾟｯﾌﾟ体" pitchFamily="50" charset="-128"/>
              </a:rPr>
              <a:t>Jaguar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61" name="AutoShape 74"/>
          <p:cNvSpPr>
            <a:spLocks/>
          </p:cNvSpPr>
          <p:nvPr/>
        </p:nvSpPr>
        <p:spPr bwMode="auto">
          <a:xfrm rot="5400000">
            <a:off x="6985324" y="2061474"/>
            <a:ext cx="142875" cy="360363"/>
          </a:xfrm>
          <a:prstGeom prst="leftBrace">
            <a:avLst>
              <a:gd name="adj1" fmla="val 21019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" name="AutoShape 75"/>
          <p:cNvSpPr>
            <a:spLocks/>
          </p:cNvSpPr>
          <p:nvPr/>
        </p:nvSpPr>
        <p:spPr bwMode="auto">
          <a:xfrm rot="5400000">
            <a:off x="7524761" y="2061369"/>
            <a:ext cx="71438" cy="215900"/>
          </a:xfrm>
          <a:prstGeom prst="leftBrace">
            <a:avLst>
              <a:gd name="adj1" fmla="val 25185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" name="Rectangle 76"/>
          <p:cNvSpPr>
            <a:spLocks noChangeArrowheads="1"/>
          </p:cNvSpPr>
          <p:nvPr/>
        </p:nvSpPr>
        <p:spPr bwMode="auto">
          <a:xfrm>
            <a:off x="8171798" y="2943225"/>
            <a:ext cx="550863" cy="49847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" charset="0"/>
                <a:ea typeface="HGS創英角ﾎﾟｯﾌﾟ体" pitchFamily="50" charset="-128"/>
              </a:rPr>
              <a:t>XE6+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" charset="0"/>
                <a:ea typeface="HGS創英角ﾎﾟｯﾌﾟ体" pitchFamily="50" charset="-128"/>
              </a:rPr>
              <a:t>GB8K</a:t>
            </a:r>
            <a:endParaRPr lang="en-US" altLang="ja-JP" sz="1600" baseline="30000">
              <a:latin typeface="Arial" charset="0"/>
              <a:ea typeface="HGS創英角ﾎﾟｯﾌﾟ体" pitchFamily="50" charset="-128"/>
            </a:endParaRPr>
          </a:p>
        </p:txBody>
      </p:sp>
      <p:pic>
        <p:nvPicPr>
          <p:cNvPr id="164" name="Picture 77" descr="ch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48" y="981075"/>
            <a:ext cx="360362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Rectangle 78"/>
          <p:cNvSpPr>
            <a:spLocks noChangeArrowheads="1"/>
          </p:cNvSpPr>
          <p:nvPr/>
        </p:nvSpPr>
        <p:spPr bwMode="auto">
          <a:xfrm rot="-5400000">
            <a:off x="7553115" y="1457325"/>
            <a:ext cx="628650" cy="254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 err="1">
                <a:latin typeface="Arial" charset="0"/>
                <a:ea typeface="HGS創英角ﾎﾟｯﾌﾟ体" pitchFamily="50" charset="-128"/>
              </a:rPr>
              <a:t>Tianhe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66" name="AutoShape 85"/>
          <p:cNvSpPr>
            <a:spLocks/>
          </p:cNvSpPr>
          <p:nvPr/>
        </p:nvSpPr>
        <p:spPr bwMode="auto">
          <a:xfrm rot="5400000">
            <a:off x="8150497" y="1570832"/>
            <a:ext cx="71437" cy="215900"/>
          </a:xfrm>
          <a:prstGeom prst="leftBrace">
            <a:avLst>
              <a:gd name="adj1" fmla="val 25185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" name="Rectangle 73"/>
          <p:cNvSpPr>
            <a:spLocks noChangeArrowheads="1"/>
          </p:cNvSpPr>
          <p:nvPr/>
        </p:nvSpPr>
        <p:spPr bwMode="auto">
          <a:xfrm rot="-5400000">
            <a:off x="8181012" y="845151"/>
            <a:ext cx="456856" cy="246221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 smtClean="0">
                <a:latin typeface="Arial" charset="0"/>
                <a:ea typeface="HGS創英角ﾎﾟｯﾌﾟ体" pitchFamily="50" charset="-128"/>
              </a:rPr>
              <a:t>BGQ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68" name="Rectangle 73"/>
          <p:cNvSpPr>
            <a:spLocks noChangeArrowheads="1"/>
          </p:cNvSpPr>
          <p:nvPr/>
        </p:nvSpPr>
        <p:spPr bwMode="auto">
          <a:xfrm rot="-5400000">
            <a:off x="8401658" y="849768"/>
            <a:ext cx="447623" cy="246221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 smtClean="0">
                <a:latin typeface="Arial" charset="0"/>
                <a:ea typeface="HGS創英角ﾎﾟｯﾌﾟ体" pitchFamily="50" charset="-128"/>
              </a:rPr>
              <a:t>Titan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69" name="Rectangle 12"/>
          <p:cNvSpPr>
            <a:spLocks noChangeArrowheads="1"/>
          </p:cNvSpPr>
          <p:nvPr/>
        </p:nvSpPr>
        <p:spPr bwMode="auto">
          <a:xfrm>
            <a:off x="266886" y="9813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latin typeface="Arial" charset="0"/>
                <a:ea typeface="HGS創英角ﾎﾟｯﾌﾟ体" pitchFamily="50" charset="-128"/>
              </a:rPr>
              <a:t>10</a:t>
            </a:r>
            <a:r>
              <a:rPr lang="en-US" altLang="ja-JP" sz="2000" baseline="30000" dirty="0" smtClean="0">
                <a:latin typeface="Arial" charset="0"/>
                <a:ea typeface="HGS創英角ﾎﾟｯﾌﾟ体" pitchFamily="50" charset="-128"/>
              </a:rPr>
              <a:t>8</a:t>
            </a:r>
            <a:endParaRPr lang="en-US" altLang="ja-JP" sz="2000" baseline="30000" dirty="0">
              <a:latin typeface="Arial" charset="0"/>
              <a:ea typeface="HGS創英角ﾎﾟｯﾌﾟ体" pitchFamily="50" charset="-128"/>
            </a:endParaRPr>
          </a:p>
        </p:txBody>
      </p:sp>
      <p:sp>
        <p:nvSpPr>
          <p:cNvPr id="171" name="AutoShape 170"/>
          <p:cNvSpPr>
            <a:spLocks noChangeArrowheads="1"/>
          </p:cNvSpPr>
          <p:nvPr/>
        </p:nvSpPr>
        <p:spPr bwMode="auto">
          <a:xfrm>
            <a:off x="2699740" y="5412332"/>
            <a:ext cx="3199389" cy="681038"/>
          </a:xfrm>
          <a:prstGeom prst="wedgeRoundRectCallout">
            <a:avLst>
              <a:gd name="adj1" fmla="val -56569"/>
              <a:gd name="adj2" fmla="val -14076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>
              <a:buNone/>
            </a:pPr>
            <a:r>
              <a:rPr lang="en-US" altLang="ja-JP" sz="2000" dirty="0" smtClean="0">
                <a:latin typeface="Arial Black" pitchFamily="34" charset="0"/>
                <a:ea typeface="HGP創英角ｺﾞｼｯｸUB" pitchFamily="50" charset="-128"/>
              </a:rPr>
              <a:t>x419000/19</a:t>
            </a:r>
            <a:r>
              <a:rPr lang="ja-JP" altLang="en-US" sz="2000" dirty="0">
                <a:latin typeface="Arial Black" pitchFamily="34" charset="0"/>
                <a:ea typeface="HGP創英角ｺﾞｼｯｸUB" pitchFamily="50" charset="-128"/>
              </a:rPr>
              <a:t>年</a:t>
            </a:r>
            <a:r>
              <a:rPr lang="en-US" altLang="ja-JP" sz="2000" dirty="0">
                <a:latin typeface="Arial Black" pitchFamily="34" charset="0"/>
                <a:ea typeface="HGP創英角ｺﾞｼｯｸUB" pitchFamily="50" charset="-128"/>
              </a:rPr>
              <a:t>=</a:t>
            </a:r>
            <a:r>
              <a:rPr lang="en-US" altLang="ja-JP" sz="2000" dirty="0" smtClean="0">
                <a:latin typeface="Arial Black" pitchFamily="34" charset="0"/>
                <a:ea typeface="HGP創英角ｺﾞｼｯｸUB" pitchFamily="50" charset="-128"/>
              </a:rPr>
              <a:t>x1.91/</a:t>
            </a:r>
            <a:r>
              <a:rPr lang="ja-JP" altLang="en-US" sz="2000" dirty="0">
                <a:latin typeface="Arial Black" pitchFamily="34" charset="0"/>
                <a:ea typeface="HGP創英角ｺﾞｼｯｸUB" pitchFamily="50" charset="-128"/>
              </a:rPr>
              <a:t>年</a:t>
            </a:r>
          </a:p>
          <a:p>
            <a:pPr>
              <a:buNone/>
            </a:pPr>
            <a:r>
              <a:rPr lang="en-US" altLang="ja-JP" sz="2000" dirty="0">
                <a:latin typeface="Arial Black" pitchFamily="34" charset="0"/>
                <a:ea typeface="HGP創英角ｺﾞｼｯｸUB" pitchFamily="50" charset="-128"/>
                <a:cs typeface="Arial" charset="0"/>
                <a:sym typeface="Symbol" pitchFamily="18" charset="2"/>
              </a:rPr>
              <a:t>&gt;Moore </a:t>
            </a:r>
            <a:r>
              <a:rPr lang="ja-JP" altLang="en-US" sz="2000" dirty="0">
                <a:latin typeface="Arial Black" pitchFamily="34" charset="0"/>
                <a:ea typeface="HGP創英角ｺﾞｼｯｸUB" pitchFamily="50" charset="-128"/>
                <a:cs typeface="Arial" charset="0"/>
                <a:sym typeface="Symbol" pitchFamily="18" charset="2"/>
              </a:rPr>
              <a:t>の法則 </a:t>
            </a:r>
            <a:r>
              <a:rPr lang="en-US" altLang="ja-JP" sz="2000" dirty="0">
                <a:latin typeface="Arial Black" pitchFamily="34" charset="0"/>
                <a:ea typeface="HGP創英角ｺﾞｼｯｸUB" pitchFamily="50" charset="-128"/>
                <a:cs typeface="Arial" charset="0"/>
                <a:sym typeface="Symbol" pitchFamily="18" charset="2"/>
              </a:rPr>
              <a:t>(x1.58)</a:t>
            </a:r>
            <a:endParaRPr lang="en-US" altLang="ja-JP" sz="2000" b="1" dirty="0">
              <a:latin typeface="Arial Black" pitchFamily="34" charset="0"/>
              <a:ea typeface="HGP創英角ｺﾞｼｯｸUB" pitchFamily="50" charset="-128"/>
              <a:cs typeface="Arial" charset="0"/>
              <a:sym typeface="Symbol" pitchFamily="18" charset="2"/>
            </a:endParaRPr>
          </a:p>
        </p:txBody>
      </p:sp>
      <p:sp>
        <p:nvSpPr>
          <p:cNvPr id="172" name="Rectangle 73"/>
          <p:cNvSpPr>
            <a:spLocks noChangeArrowheads="1"/>
          </p:cNvSpPr>
          <p:nvPr/>
        </p:nvSpPr>
        <p:spPr bwMode="auto">
          <a:xfrm rot="-5400000">
            <a:off x="8475823" y="707902"/>
            <a:ext cx="731354" cy="246221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 smtClean="0">
                <a:latin typeface="Arial" charset="0"/>
                <a:ea typeface="HGS創英角ﾎﾟｯﾌﾟ体" pitchFamily="50" charset="-128"/>
              </a:rPr>
              <a:t>Tianhe2</a:t>
            </a:r>
            <a:endParaRPr lang="en-US" altLang="ja-JP" sz="1600" baseline="30000" dirty="0">
              <a:latin typeface="Arial" charset="0"/>
              <a:ea typeface="HGS創英角ﾎﾟｯﾌﾟ体" pitchFamily="50" charset="-128"/>
            </a:endParaRPr>
          </a:p>
        </p:txBody>
      </p:sp>
      <p:pic>
        <p:nvPicPr>
          <p:cNvPr id="173" name="Picture 77" descr="ch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49" y="188550"/>
            <a:ext cx="360362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スーパーコンピュータの原理</a:t>
            </a:r>
            <a:br>
              <a:rPr lang="ja-JP" altLang="en-US" sz="2400"/>
            </a:br>
            <a:r>
              <a:rPr lang="ja-JP" altLang="en-US"/>
              <a:t>（いきなり</a:t>
            </a:r>
            <a:r>
              <a:rPr lang="en-US" altLang="ja-JP"/>
              <a:t>&amp;</a:t>
            </a:r>
            <a:r>
              <a:rPr lang="ja-JP" altLang="en-US"/>
              <a:t>とりあえず） まとめ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solidFill>
                  <a:srgbClr val="CC0000"/>
                </a:solidFill>
              </a:rPr>
              <a:t>ベクトルマシン</a:t>
            </a:r>
          </a:p>
          <a:p>
            <a:pPr lvl="1"/>
            <a:r>
              <a:rPr lang="en-US" altLang="ja-JP"/>
              <a:t>1</a:t>
            </a:r>
            <a:r>
              <a:rPr lang="ja-JP" altLang="en-US"/>
              <a:t>つの演算を </a:t>
            </a:r>
            <a:r>
              <a:rPr lang="en-US" altLang="ja-JP" i="1">
                <a:latin typeface="Georgia" pitchFamily="18" charset="0"/>
              </a:rPr>
              <a:t>k</a:t>
            </a:r>
            <a:r>
              <a:rPr lang="en-US" altLang="ja-JP"/>
              <a:t> </a:t>
            </a:r>
            <a:r>
              <a:rPr lang="ja-JP" altLang="en-US"/>
              <a:t>個の小さい操作に分割する</a:t>
            </a:r>
          </a:p>
          <a:p>
            <a:pPr lvl="1"/>
            <a:r>
              <a:rPr lang="ja-JP" altLang="en-US"/>
              <a:t>多数の同種演算を</a:t>
            </a:r>
            <a:r>
              <a:rPr lang="en-US" altLang="ja-JP"/>
              <a:t>1</a:t>
            </a:r>
            <a:r>
              <a:rPr lang="ja-JP" altLang="en-US"/>
              <a:t>小操作ずつ</a:t>
            </a:r>
            <a:r>
              <a:rPr lang="ja-JP" altLang="en-US">
                <a:solidFill>
                  <a:srgbClr val="CC0000"/>
                </a:solidFill>
              </a:rPr>
              <a:t>ずらして</a:t>
            </a:r>
            <a:r>
              <a:rPr lang="ja-JP" altLang="en-US"/>
              <a:t>行う</a:t>
            </a:r>
          </a:p>
          <a:p>
            <a:pPr lvl="1">
              <a:buFont typeface="Wingdings" pitchFamily="2" charset="2"/>
              <a:buNone/>
            </a:pPr>
            <a:r>
              <a:rPr lang="ja-JP" altLang="en-US">
                <a:solidFill>
                  <a:schemeClr val="folHlink"/>
                </a:solidFill>
                <a:latin typeface="Georgia" pitchFamily="18" charset="0"/>
                <a:sym typeface="Wingdings" pitchFamily="2" charset="2"/>
              </a:rPr>
              <a:t></a:t>
            </a:r>
            <a:r>
              <a:rPr lang="en-US" altLang="ja-JP" i="1">
                <a:latin typeface="Georgia" pitchFamily="18" charset="0"/>
              </a:rPr>
              <a:t>k</a:t>
            </a:r>
            <a:r>
              <a:rPr lang="en-US" altLang="ja-JP"/>
              <a:t> </a:t>
            </a:r>
            <a:r>
              <a:rPr lang="ja-JP" altLang="en-US"/>
              <a:t>倍の速度で計算できる</a:t>
            </a:r>
            <a:r>
              <a:rPr lang="en-US" altLang="ja-JP"/>
              <a:t>(</a:t>
            </a:r>
            <a:r>
              <a:rPr lang="ja-JP" altLang="en-US"/>
              <a:t>ように見える</a:t>
            </a:r>
            <a:r>
              <a:rPr lang="en-US" altLang="ja-JP"/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altLang="ja-JP">
                <a:solidFill>
                  <a:schemeClr val="folHlink"/>
                </a:solidFill>
                <a:latin typeface="Georgia" pitchFamily="18" charset="0"/>
                <a:sym typeface="Wingdings" pitchFamily="2" charset="2"/>
              </a:rPr>
              <a:t></a:t>
            </a:r>
            <a:r>
              <a:rPr lang="ja-JP" altLang="en-US"/>
              <a:t>大量 </a:t>
            </a:r>
            <a:r>
              <a:rPr lang="en-US" altLang="ja-JP"/>
              <a:t>(</a:t>
            </a:r>
            <a:r>
              <a:rPr lang="en-US" altLang="ja-JP">
                <a:ea typeface="ＭＳ Ｐ明朝" pitchFamily="18" charset="-128"/>
                <a:sym typeface="Symbol" pitchFamily="18" charset="2"/>
              </a:rPr>
              <a:t>≫</a:t>
            </a:r>
            <a:r>
              <a:rPr lang="en-US" altLang="ja-JP" i="1">
                <a:latin typeface="Georgia" pitchFamily="18" charset="0"/>
              </a:rPr>
              <a:t>k</a:t>
            </a:r>
            <a:r>
              <a:rPr lang="en-US" altLang="ja-JP"/>
              <a:t>) </a:t>
            </a:r>
            <a:r>
              <a:rPr lang="ja-JP" altLang="en-US"/>
              <a:t>の同種演算が得意</a:t>
            </a:r>
          </a:p>
          <a:p>
            <a:r>
              <a:rPr lang="ja-JP" altLang="en-US">
                <a:solidFill>
                  <a:srgbClr val="009900"/>
                </a:solidFill>
              </a:rPr>
              <a:t>並列マシン</a:t>
            </a:r>
          </a:p>
          <a:p>
            <a:pPr lvl="1"/>
            <a:r>
              <a:rPr lang="ja-JP" altLang="en-US"/>
              <a:t>多数の同じ</a:t>
            </a:r>
            <a:r>
              <a:rPr lang="en-US" altLang="ja-JP"/>
              <a:t>(</a:t>
            </a:r>
            <a:r>
              <a:rPr lang="ja-JP" altLang="en-US"/>
              <a:t>ような</a:t>
            </a:r>
            <a:r>
              <a:rPr lang="en-US" altLang="ja-JP"/>
              <a:t>)</a:t>
            </a:r>
            <a:r>
              <a:rPr lang="ja-JP" altLang="en-US"/>
              <a:t>演算を </a:t>
            </a:r>
            <a:r>
              <a:rPr lang="en-US" altLang="ja-JP" i="1">
                <a:latin typeface="Georgia" pitchFamily="18" charset="0"/>
              </a:rPr>
              <a:t>p</a:t>
            </a:r>
            <a:r>
              <a:rPr lang="en-US" altLang="ja-JP"/>
              <a:t> </a:t>
            </a:r>
            <a:r>
              <a:rPr lang="ja-JP" altLang="en-US"/>
              <a:t>個の</a:t>
            </a:r>
            <a:r>
              <a:rPr lang="en-US" altLang="ja-JP"/>
              <a:t>CPU</a:t>
            </a:r>
            <a:r>
              <a:rPr lang="ja-JP" altLang="en-US"/>
              <a:t>に分割</a:t>
            </a:r>
          </a:p>
          <a:p>
            <a:pPr lvl="1"/>
            <a:r>
              <a:rPr lang="ja-JP" altLang="en-US"/>
              <a:t>それぞれの</a:t>
            </a:r>
            <a:r>
              <a:rPr lang="en-US" altLang="ja-JP"/>
              <a:t>CPU</a:t>
            </a:r>
            <a:r>
              <a:rPr lang="ja-JP" altLang="en-US"/>
              <a:t>が割当てられた計算をする</a:t>
            </a:r>
          </a:p>
          <a:p>
            <a:pPr lvl="1">
              <a:buFont typeface="Wingdings" pitchFamily="2" charset="2"/>
              <a:buNone/>
            </a:pPr>
            <a:r>
              <a:rPr lang="ja-JP" altLang="en-US">
                <a:solidFill>
                  <a:schemeClr val="folHlink"/>
                </a:solidFill>
                <a:latin typeface="Georgia" pitchFamily="18" charset="0"/>
                <a:sym typeface="Wingdings" pitchFamily="2" charset="2"/>
              </a:rPr>
              <a:t></a:t>
            </a:r>
            <a:r>
              <a:rPr lang="en-US" altLang="ja-JP" i="1">
                <a:latin typeface="Georgia" pitchFamily="18" charset="0"/>
              </a:rPr>
              <a:t>p</a:t>
            </a:r>
            <a:r>
              <a:rPr lang="en-US" altLang="ja-JP"/>
              <a:t> </a:t>
            </a:r>
            <a:r>
              <a:rPr lang="ja-JP" altLang="en-US"/>
              <a:t>倍の速度で計算できる</a:t>
            </a:r>
            <a:r>
              <a:rPr lang="en-US" altLang="ja-JP"/>
              <a:t>(</a:t>
            </a:r>
            <a:r>
              <a:rPr lang="ja-JP" altLang="en-US"/>
              <a:t>ように見える</a:t>
            </a:r>
            <a:r>
              <a:rPr lang="en-US" altLang="ja-JP"/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altLang="ja-JP">
                <a:solidFill>
                  <a:schemeClr val="folHlink"/>
                </a:solidFill>
                <a:latin typeface="Georgia" pitchFamily="18" charset="0"/>
                <a:sym typeface="Wingdings" pitchFamily="2" charset="2"/>
              </a:rPr>
              <a:t></a:t>
            </a:r>
            <a:r>
              <a:rPr lang="ja-JP" altLang="en-US"/>
              <a:t>大量 </a:t>
            </a:r>
            <a:r>
              <a:rPr lang="en-US" altLang="ja-JP"/>
              <a:t>(</a:t>
            </a:r>
            <a:r>
              <a:rPr lang="en-US" altLang="ja-JP">
                <a:ea typeface="ＭＳ Ｐ明朝" pitchFamily="18" charset="-128"/>
                <a:sym typeface="Symbol" pitchFamily="18" charset="2"/>
              </a:rPr>
              <a:t>≫</a:t>
            </a:r>
            <a:r>
              <a:rPr lang="en-US" altLang="ja-JP" i="1">
                <a:latin typeface="Georgia" pitchFamily="18" charset="0"/>
              </a:rPr>
              <a:t>p</a:t>
            </a:r>
            <a:r>
              <a:rPr lang="en-US" altLang="ja-JP"/>
              <a:t>) </a:t>
            </a:r>
            <a:r>
              <a:rPr lang="ja-JP" altLang="en-US"/>
              <a:t>の同じ</a:t>
            </a:r>
            <a:r>
              <a:rPr lang="en-US" altLang="ja-JP"/>
              <a:t>(</a:t>
            </a:r>
            <a:r>
              <a:rPr lang="ja-JP" altLang="en-US"/>
              <a:t>ような</a:t>
            </a:r>
            <a:r>
              <a:rPr lang="en-US" altLang="ja-JP"/>
              <a:t>)</a:t>
            </a:r>
            <a:r>
              <a:rPr lang="ja-JP" altLang="en-US"/>
              <a:t>演算が得意</a:t>
            </a:r>
          </a:p>
          <a:p>
            <a:pPr>
              <a:buFont typeface="Wingdings" pitchFamily="2" charset="2"/>
              <a:buNone/>
            </a:pPr>
            <a:r>
              <a:rPr lang="ja-JP" altLang="en-US">
                <a:solidFill>
                  <a:srgbClr val="CC0000"/>
                </a:solidFill>
                <a:sym typeface="Wingdings" pitchFamily="2" charset="2"/>
              </a:rPr>
              <a:t></a:t>
            </a:r>
            <a:r>
              <a:rPr lang="ja-JP" altLang="en-US">
                <a:sym typeface="Wingdings" pitchFamily="2" charset="2"/>
              </a:rPr>
              <a:t>スパコンは大量の同じ</a:t>
            </a:r>
            <a:r>
              <a:rPr lang="en-US" altLang="ja-JP">
                <a:sym typeface="Wingdings" pitchFamily="2" charset="2"/>
              </a:rPr>
              <a:t>(</a:t>
            </a:r>
            <a:r>
              <a:rPr lang="ja-JP" altLang="en-US">
                <a:sym typeface="Wingdings" pitchFamily="2" charset="2"/>
              </a:rPr>
              <a:t>ような</a:t>
            </a:r>
            <a:r>
              <a:rPr lang="en-US" altLang="ja-JP">
                <a:sym typeface="Wingdings" pitchFamily="2" charset="2"/>
              </a:rPr>
              <a:t>)</a:t>
            </a:r>
            <a:r>
              <a:rPr lang="ja-JP" altLang="en-US">
                <a:sym typeface="Wingdings" pitchFamily="2" charset="2"/>
              </a:rPr>
              <a:t>演算</a:t>
            </a:r>
            <a:r>
              <a:rPr lang="en-US" altLang="ja-JP">
                <a:sym typeface="Wingdings" pitchFamily="2" charset="2"/>
              </a:rPr>
              <a:t>(</a:t>
            </a:r>
            <a:r>
              <a:rPr lang="ja-JP" altLang="en-US">
                <a:sym typeface="Wingdings" pitchFamily="2" charset="2"/>
              </a:rPr>
              <a:t>や処理</a:t>
            </a:r>
            <a:r>
              <a:rPr lang="en-US" altLang="ja-JP">
                <a:sym typeface="Wingdings" pitchFamily="2" charset="2"/>
              </a:rPr>
              <a:t>)</a:t>
            </a:r>
            <a:r>
              <a:rPr lang="ja-JP" altLang="en-US">
                <a:sym typeface="Wingdings" pitchFamily="2" charset="2"/>
              </a:rPr>
              <a:t>が得意</a:t>
            </a:r>
          </a:p>
          <a:p>
            <a:pPr lvl="1"/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スーパーコンピュータの原理</a:t>
            </a:r>
            <a:br>
              <a:rPr lang="ja-JP" altLang="en-US" sz="2400"/>
            </a:br>
            <a:r>
              <a:rPr lang="ja-JP" altLang="en-US"/>
              <a:t>大量同種演算は何でも得意か</a:t>
            </a:r>
            <a:r>
              <a:rPr lang="en-US" altLang="ja-JP"/>
              <a:t>? (1/2)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4392612" cy="5400675"/>
          </a:xfrm>
        </p:spPr>
        <p:txBody>
          <a:bodyPr/>
          <a:lstStyle/>
          <a:p>
            <a:r>
              <a:rPr lang="ja-JP" altLang="en-US"/>
              <a:t>超得意</a:t>
            </a:r>
          </a:p>
          <a:p>
            <a:pPr>
              <a:buFont typeface="Wingdings" pitchFamily="2" charset="2"/>
              <a:buNone/>
            </a:pPr>
            <a:r>
              <a:rPr lang="ja-JP" altLang="en-US" i="1">
                <a:latin typeface="Georgia" pitchFamily="18" charset="0"/>
              </a:rPr>
              <a:t>	</a:t>
            </a:r>
            <a:r>
              <a:rPr lang="en-US" altLang="ja-JP" sz="2400" i="1">
                <a:latin typeface="Georgia" pitchFamily="18" charset="0"/>
              </a:rPr>
              <a:t>z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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x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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y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endParaRPr lang="en-US" altLang="ja-JP" sz="2400"/>
          </a:p>
          <a:p>
            <a:pPr>
              <a:lnSpc>
                <a:spcPct val="150000"/>
              </a:lnSpc>
            </a:pPr>
            <a:r>
              <a:rPr lang="ja-JP" altLang="en-US"/>
              <a:t>普通に得意</a:t>
            </a:r>
          </a:p>
          <a:p>
            <a:pPr>
              <a:buFont typeface="Wingdings" pitchFamily="2" charset="2"/>
              <a:buNone/>
            </a:pPr>
            <a:r>
              <a:rPr lang="ja-JP" altLang="en-US" i="1">
                <a:latin typeface="Georgia" pitchFamily="18" charset="0"/>
              </a:rPr>
              <a:t>	</a:t>
            </a:r>
            <a:r>
              <a:rPr lang="en-US" altLang="ja-JP" sz="2400" i="1">
                <a:latin typeface="Georgia" pitchFamily="18" charset="0"/>
              </a:rPr>
              <a:t>z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</a:t>
            </a:r>
            <a:r>
              <a:rPr lang="en-US" altLang="ja-JP" sz="2400"/>
              <a:t> </a:t>
            </a:r>
            <a:r>
              <a:rPr lang="en-US" altLang="ja-JP" sz="2400">
                <a:latin typeface="Century" pitchFamily="18" charset="0"/>
              </a:rPr>
              <a:t>(</a:t>
            </a:r>
            <a:r>
              <a:rPr lang="en-US" altLang="ja-JP" sz="2400" i="1">
                <a:latin typeface="Georgia" pitchFamily="18" charset="0"/>
              </a:rPr>
              <a:t>x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r>
              <a:rPr lang="en-US" altLang="ja-JP" sz="2400" baseline="-25000">
                <a:latin typeface="Century" pitchFamily="18" charset="0"/>
                <a:sym typeface="Symbol" pitchFamily="18" charset="2"/>
              </a:rPr>
              <a:t></a:t>
            </a:r>
            <a:r>
              <a:rPr lang="en-US" altLang="ja-JP" sz="2400" baseline="-25000">
                <a:latin typeface="Century" pitchFamily="18" charset="0"/>
              </a:rPr>
              <a:t>1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</a:t>
            </a:r>
            <a:r>
              <a:rPr lang="en-US" altLang="ja-JP" sz="2400"/>
              <a:t> </a:t>
            </a:r>
            <a:r>
              <a:rPr lang="en-US" altLang="ja-JP" sz="2400">
                <a:latin typeface="Century" pitchFamily="18" charset="0"/>
              </a:rPr>
              <a:t>2</a:t>
            </a:r>
            <a:r>
              <a:rPr lang="en-US" altLang="ja-JP" sz="2400" i="1">
                <a:latin typeface="Georgia" pitchFamily="18" charset="0"/>
              </a:rPr>
              <a:t>x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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x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r>
              <a:rPr lang="en-US" altLang="ja-JP" sz="2400" baseline="-25000">
                <a:latin typeface="Century" pitchFamily="18" charset="0"/>
              </a:rPr>
              <a:t>+1</a:t>
            </a:r>
            <a:r>
              <a:rPr lang="en-US" altLang="ja-JP" sz="2400">
                <a:latin typeface="Century" pitchFamily="18" charset="0"/>
              </a:rPr>
              <a:t>) / 4</a:t>
            </a:r>
            <a:endParaRPr lang="en-US" altLang="ja-JP" sz="2400"/>
          </a:p>
          <a:p>
            <a:pPr>
              <a:lnSpc>
                <a:spcPct val="120000"/>
              </a:lnSpc>
            </a:pPr>
            <a:r>
              <a:rPr lang="ja-JP" altLang="en-US"/>
              <a:t>微妙に得意</a:t>
            </a:r>
          </a:p>
          <a:p>
            <a:pPr>
              <a:buFont typeface="Wingdings" pitchFamily="2" charset="2"/>
              <a:buNone/>
            </a:pPr>
            <a:r>
              <a:rPr lang="ja-JP" altLang="en-US" i="1">
                <a:latin typeface="Georgia" pitchFamily="18" charset="0"/>
              </a:rPr>
              <a:t>	</a:t>
            </a:r>
            <a:r>
              <a:rPr lang="en-US" altLang="ja-JP" sz="2400" i="1">
                <a:latin typeface="Georgia" pitchFamily="18" charset="0"/>
              </a:rPr>
              <a:t>z</a:t>
            </a:r>
            <a:r>
              <a:rPr lang="en-US" altLang="ja-JP" sz="2400" i="1" baseline="-25000">
                <a:latin typeface="Georgia" pitchFamily="18" charset="0"/>
              </a:rPr>
              <a:t> 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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x</a:t>
            </a:r>
            <a:r>
              <a:rPr lang="en-US" altLang="ja-JP" sz="2400" baseline="-25000">
                <a:latin typeface="Century" pitchFamily="18" charset="0"/>
              </a:rPr>
              <a:t>1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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x</a:t>
            </a:r>
            <a:r>
              <a:rPr lang="en-US" altLang="ja-JP" sz="2400" baseline="-25000">
                <a:latin typeface="Century" pitchFamily="18" charset="0"/>
              </a:rPr>
              <a:t>2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</a:t>
            </a:r>
            <a:r>
              <a:rPr lang="en-US" altLang="ja-JP" sz="2400"/>
              <a:t> </a:t>
            </a:r>
            <a:r>
              <a:rPr lang="en-US" altLang="ja-JP" sz="2400">
                <a:latin typeface="ＭＳ Ｐ明朝"/>
                <a:ea typeface="ＭＳ Ｐ明朝" pitchFamily="18" charset="-128"/>
              </a:rPr>
              <a:t>…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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x</a:t>
            </a:r>
            <a:r>
              <a:rPr lang="en-US" altLang="ja-JP" sz="2400" i="1" baseline="-25000">
                <a:latin typeface="Georgia" pitchFamily="18" charset="0"/>
              </a:rPr>
              <a:t>n</a:t>
            </a:r>
            <a:endParaRPr lang="en-US" altLang="ja-JP" sz="2400"/>
          </a:p>
          <a:p>
            <a:r>
              <a:rPr lang="ja-JP" altLang="en-US"/>
              <a:t>何とかなる</a:t>
            </a:r>
          </a:p>
          <a:p>
            <a:pPr>
              <a:buFont typeface="Wingdings" pitchFamily="2" charset="2"/>
              <a:buNone/>
            </a:pPr>
            <a:r>
              <a:rPr lang="ja-JP" altLang="en-US" i="1">
                <a:latin typeface="Georgia" pitchFamily="18" charset="0"/>
              </a:rPr>
              <a:t>	</a:t>
            </a:r>
            <a:r>
              <a:rPr lang="en-US" altLang="ja-JP" sz="2400" i="1">
                <a:latin typeface="Georgia" pitchFamily="18" charset="0"/>
              </a:rPr>
              <a:t>z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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x</a:t>
            </a:r>
            <a:r>
              <a:rPr lang="en-US" altLang="ja-JP" sz="2400" i="1" baseline="-25000">
                <a:latin typeface="Georgia" pitchFamily="18" charset="0"/>
              </a:rPr>
              <a:t>f</a:t>
            </a:r>
            <a:r>
              <a:rPr lang="en-US" altLang="ja-JP" sz="2400" baseline="-25000">
                <a:latin typeface="Century" pitchFamily="18" charset="0"/>
              </a:rPr>
              <a:t>(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r>
              <a:rPr lang="en-US" altLang="ja-JP" sz="2400" baseline="-25000">
                <a:latin typeface="Century" pitchFamily="18" charset="0"/>
              </a:rPr>
              <a:t>)</a:t>
            </a:r>
            <a:r>
              <a:rPr lang="en-US" altLang="ja-JP" sz="2400">
                <a:latin typeface="Century" pitchFamily="18" charset="0"/>
              </a:rPr>
              <a:t> s.t. </a:t>
            </a:r>
            <a:r>
              <a:rPr lang="en-US" altLang="ja-JP" sz="2400" i="1">
                <a:latin typeface="Georgia" pitchFamily="18" charset="0"/>
              </a:rPr>
              <a:t>z</a:t>
            </a:r>
            <a:r>
              <a:rPr lang="en-US" altLang="ja-JP" sz="2400" baseline="-25000">
                <a:latin typeface="Century" pitchFamily="18" charset="0"/>
              </a:rPr>
              <a:t>1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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z</a:t>
            </a:r>
            <a:r>
              <a:rPr lang="en-US" altLang="ja-JP" sz="2400" baseline="-25000">
                <a:latin typeface="Century" pitchFamily="18" charset="0"/>
              </a:rPr>
              <a:t>2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</a:t>
            </a:r>
            <a:r>
              <a:rPr lang="en-US" altLang="ja-JP" sz="2400"/>
              <a:t> </a:t>
            </a:r>
            <a:r>
              <a:rPr lang="en-US" altLang="ja-JP" sz="2400">
                <a:latin typeface="ＭＳ Ｐ明朝"/>
                <a:ea typeface="ＭＳ Ｐ明朝" pitchFamily="18" charset="-128"/>
              </a:rPr>
              <a:t>…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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z</a:t>
            </a:r>
            <a:r>
              <a:rPr lang="en-US" altLang="ja-JP" sz="2400" i="1" baseline="-25000">
                <a:latin typeface="Georgia" pitchFamily="18" charset="0"/>
              </a:rPr>
              <a:t>n</a:t>
            </a:r>
            <a:endParaRPr lang="en-US" altLang="ja-JP" sz="2400">
              <a:latin typeface="Century" pitchFamily="18" charset="0"/>
            </a:endParaRPr>
          </a:p>
          <a:p>
            <a:pPr>
              <a:lnSpc>
                <a:spcPct val="130000"/>
              </a:lnSpc>
            </a:pPr>
            <a:r>
              <a:rPr lang="ja-JP" altLang="en-US"/>
              <a:t>全然ダメ</a:t>
            </a:r>
          </a:p>
          <a:p>
            <a:pPr>
              <a:buFont typeface="Wingdings" pitchFamily="2" charset="2"/>
              <a:buNone/>
            </a:pPr>
            <a:r>
              <a:rPr lang="ja-JP" altLang="en-US" i="1">
                <a:latin typeface="Georgia" pitchFamily="18" charset="0"/>
              </a:rPr>
              <a:t>	</a:t>
            </a:r>
            <a:r>
              <a:rPr lang="en-US" altLang="ja-JP" sz="2400" i="1">
                <a:latin typeface="Georgia" pitchFamily="18" charset="0"/>
              </a:rPr>
              <a:t>z</a:t>
            </a:r>
            <a:r>
              <a:rPr lang="en-US" altLang="ja-JP" sz="2400" baseline="-25000">
                <a:latin typeface="Century" pitchFamily="18" charset="0"/>
              </a:rPr>
              <a:t>1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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f</a:t>
            </a:r>
            <a:r>
              <a:rPr lang="en-US" altLang="ja-JP" sz="2400">
                <a:latin typeface="Century" pitchFamily="18" charset="0"/>
              </a:rPr>
              <a:t>(</a:t>
            </a:r>
            <a:r>
              <a:rPr lang="en-US" altLang="ja-JP" sz="2400" i="1">
                <a:latin typeface="Georgia" pitchFamily="18" charset="0"/>
              </a:rPr>
              <a:t>x</a:t>
            </a:r>
            <a:r>
              <a:rPr lang="en-US" altLang="ja-JP" sz="2400" baseline="-25000">
                <a:latin typeface="Century" pitchFamily="18" charset="0"/>
              </a:rPr>
              <a:t>1</a:t>
            </a:r>
            <a:r>
              <a:rPr lang="en-US" altLang="ja-JP" sz="2400">
                <a:latin typeface="Century" pitchFamily="18" charset="0"/>
              </a:rPr>
              <a:t>,0), </a:t>
            </a:r>
            <a:r>
              <a:rPr lang="en-US" altLang="ja-JP" sz="2400" i="1">
                <a:latin typeface="Georgia" pitchFamily="18" charset="0"/>
              </a:rPr>
              <a:t>z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</a:t>
            </a:r>
            <a:r>
              <a:rPr lang="en-US" altLang="ja-JP" sz="2400"/>
              <a:t> </a:t>
            </a:r>
            <a:r>
              <a:rPr lang="en-US" altLang="ja-JP" sz="2400" i="1">
                <a:latin typeface="Georgia" pitchFamily="18" charset="0"/>
              </a:rPr>
              <a:t>f</a:t>
            </a:r>
            <a:r>
              <a:rPr lang="en-US" altLang="ja-JP" sz="2400">
                <a:latin typeface="Century" pitchFamily="18" charset="0"/>
              </a:rPr>
              <a:t>(</a:t>
            </a:r>
            <a:r>
              <a:rPr lang="en-US" altLang="ja-JP" sz="2400" i="1">
                <a:latin typeface="Georgia" pitchFamily="18" charset="0"/>
              </a:rPr>
              <a:t>x</a:t>
            </a:r>
            <a:r>
              <a:rPr lang="en-US" altLang="ja-JP" sz="2400" i="1" baseline="-25000">
                <a:latin typeface="Georgia" pitchFamily="18" charset="0"/>
              </a:rPr>
              <a:t>i </a:t>
            </a:r>
            <a:r>
              <a:rPr lang="en-US" altLang="ja-JP" sz="2400">
                <a:latin typeface="Century" pitchFamily="18" charset="0"/>
              </a:rPr>
              <a:t>,</a:t>
            </a:r>
            <a:r>
              <a:rPr lang="en-US" altLang="ja-JP" sz="2400" i="1">
                <a:latin typeface="Georgia" pitchFamily="18" charset="0"/>
              </a:rPr>
              <a:t>z</a:t>
            </a:r>
            <a:r>
              <a:rPr lang="en-US" altLang="ja-JP" sz="2400" i="1" baseline="-25000">
                <a:latin typeface="Georgia" pitchFamily="18" charset="0"/>
              </a:rPr>
              <a:t>i</a:t>
            </a:r>
            <a:r>
              <a:rPr lang="en-US" altLang="ja-JP" sz="2400" baseline="-25000">
                <a:latin typeface="Century" pitchFamily="18" charset="0"/>
                <a:sym typeface="Symbol" pitchFamily="18" charset="2"/>
              </a:rPr>
              <a:t></a:t>
            </a:r>
            <a:r>
              <a:rPr lang="en-US" altLang="ja-JP" sz="2400" baseline="-25000">
                <a:latin typeface="Century" pitchFamily="18" charset="0"/>
              </a:rPr>
              <a:t>1</a:t>
            </a:r>
            <a:r>
              <a:rPr lang="en-US" altLang="ja-JP" sz="2400">
                <a:latin typeface="Century" pitchFamily="18" charset="0"/>
              </a:rPr>
              <a:t>)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5003800" y="1123950"/>
            <a:ext cx="863600" cy="2889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5003800" y="1700213"/>
            <a:ext cx="863600" cy="2889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2474" name="Line 26"/>
          <p:cNvSpPr>
            <a:spLocks noChangeShapeType="1"/>
          </p:cNvSpPr>
          <p:nvPr/>
        </p:nvSpPr>
        <p:spPr bwMode="auto">
          <a:xfrm>
            <a:off x="5076825" y="14128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475" name="Line 27"/>
          <p:cNvSpPr>
            <a:spLocks noChangeShapeType="1"/>
          </p:cNvSpPr>
          <p:nvPr/>
        </p:nvSpPr>
        <p:spPr bwMode="auto">
          <a:xfrm>
            <a:off x="5795963" y="14128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476" name="Line 28"/>
          <p:cNvSpPr>
            <a:spLocks noChangeShapeType="1"/>
          </p:cNvSpPr>
          <p:nvPr/>
        </p:nvSpPr>
        <p:spPr bwMode="auto">
          <a:xfrm flipV="1">
            <a:off x="5148263" y="11239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477" name="Line 29"/>
          <p:cNvSpPr>
            <a:spLocks noChangeShapeType="1"/>
          </p:cNvSpPr>
          <p:nvPr/>
        </p:nvSpPr>
        <p:spPr bwMode="auto">
          <a:xfrm flipV="1">
            <a:off x="5724525" y="11239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478" name="Line 30"/>
          <p:cNvSpPr>
            <a:spLocks noChangeShapeType="1"/>
          </p:cNvSpPr>
          <p:nvPr/>
        </p:nvSpPr>
        <p:spPr bwMode="auto">
          <a:xfrm flipV="1">
            <a:off x="5148263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479" name="Line 31"/>
          <p:cNvSpPr>
            <a:spLocks noChangeShapeType="1"/>
          </p:cNvSpPr>
          <p:nvPr/>
        </p:nvSpPr>
        <p:spPr bwMode="auto">
          <a:xfrm flipV="1">
            <a:off x="5724525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480" name="Line 32"/>
          <p:cNvSpPr>
            <a:spLocks noChangeShapeType="1"/>
          </p:cNvSpPr>
          <p:nvPr/>
        </p:nvSpPr>
        <p:spPr bwMode="auto">
          <a:xfrm>
            <a:off x="5003800" y="12684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32509" name="Group 61"/>
          <p:cNvGrpSpPr>
            <a:grpSpLocks/>
          </p:cNvGrpSpPr>
          <p:nvPr/>
        </p:nvGrpSpPr>
        <p:grpSpPr bwMode="auto">
          <a:xfrm>
            <a:off x="5148263" y="1771650"/>
            <a:ext cx="576262" cy="144463"/>
            <a:chOff x="3243" y="1116"/>
            <a:chExt cx="363" cy="91"/>
          </a:xfrm>
        </p:grpSpPr>
        <p:grpSp>
          <p:nvGrpSpPr>
            <p:cNvPr id="232485" name="Group 37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486" name="Oval 38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87" name="Oval 39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88" name="Oval 40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89" name="Rectangle 41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510" name="Group 62"/>
          <p:cNvGrpSpPr>
            <a:grpSpLocks/>
          </p:cNvGrpSpPr>
          <p:nvPr/>
        </p:nvGrpSpPr>
        <p:grpSpPr bwMode="auto">
          <a:xfrm>
            <a:off x="5148263" y="1484313"/>
            <a:ext cx="576262" cy="144462"/>
            <a:chOff x="3243" y="1116"/>
            <a:chExt cx="363" cy="91"/>
          </a:xfrm>
        </p:grpSpPr>
        <p:grpSp>
          <p:nvGrpSpPr>
            <p:cNvPr id="232511" name="Group 63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12" name="Oval 64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13" name="Oval 65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14" name="Oval 66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15" name="Rectangle 67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516" name="Group 68"/>
          <p:cNvGrpSpPr>
            <a:grpSpLocks/>
          </p:cNvGrpSpPr>
          <p:nvPr/>
        </p:nvGrpSpPr>
        <p:grpSpPr bwMode="auto">
          <a:xfrm>
            <a:off x="5148263" y="1268413"/>
            <a:ext cx="576262" cy="144462"/>
            <a:chOff x="3243" y="1116"/>
            <a:chExt cx="363" cy="91"/>
          </a:xfrm>
        </p:grpSpPr>
        <p:grpSp>
          <p:nvGrpSpPr>
            <p:cNvPr id="232517" name="Group 69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18" name="Oval 70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19" name="Oval 71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20" name="Oval 72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21" name="Rectangle 73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522" name="Group 74"/>
          <p:cNvGrpSpPr>
            <a:grpSpLocks/>
          </p:cNvGrpSpPr>
          <p:nvPr/>
        </p:nvGrpSpPr>
        <p:grpSpPr bwMode="auto">
          <a:xfrm>
            <a:off x="5148263" y="1123950"/>
            <a:ext cx="576262" cy="144463"/>
            <a:chOff x="3243" y="1116"/>
            <a:chExt cx="363" cy="91"/>
          </a:xfrm>
        </p:grpSpPr>
        <p:grpSp>
          <p:nvGrpSpPr>
            <p:cNvPr id="232523" name="Group 75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24" name="Oval 76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25" name="Oval 77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26" name="Oval 78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27" name="Rectangle 79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528" name="Rectangle 80"/>
          <p:cNvSpPr>
            <a:spLocks noChangeArrowheads="1"/>
          </p:cNvSpPr>
          <p:nvPr/>
        </p:nvSpPr>
        <p:spPr bwMode="auto">
          <a:xfrm>
            <a:off x="6013450" y="1123950"/>
            <a:ext cx="863600" cy="2889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2529" name="Rectangle 81"/>
          <p:cNvSpPr>
            <a:spLocks noChangeArrowheads="1"/>
          </p:cNvSpPr>
          <p:nvPr/>
        </p:nvSpPr>
        <p:spPr bwMode="auto">
          <a:xfrm>
            <a:off x="6013450" y="1700213"/>
            <a:ext cx="863600" cy="2889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2530" name="Line 82"/>
          <p:cNvSpPr>
            <a:spLocks noChangeShapeType="1"/>
          </p:cNvSpPr>
          <p:nvPr/>
        </p:nvSpPr>
        <p:spPr bwMode="auto">
          <a:xfrm>
            <a:off x="6086475" y="14128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31" name="Line 83"/>
          <p:cNvSpPr>
            <a:spLocks noChangeShapeType="1"/>
          </p:cNvSpPr>
          <p:nvPr/>
        </p:nvSpPr>
        <p:spPr bwMode="auto">
          <a:xfrm>
            <a:off x="6805613" y="14128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32" name="Line 84"/>
          <p:cNvSpPr>
            <a:spLocks noChangeShapeType="1"/>
          </p:cNvSpPr>
          <p:nvPr/>
        </p:nvSpPr>
        <p:spPr bwMode="auto">
          <a:xfrm flipV="1">
            <a:off x="6157913" y="11239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33" name="Line 85"/>
          <p:cNvSpPr>
            <a:spLocks noChangeShapeType="1"/>
          </p:cNvSpPr>
          <p:nvPr/>
        </p:nvSpPr>
        <p:spPr bwMode="auto">
          <a:xfrm flipV="1">
            <a:off x="6734175" y="11239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34" name="Line 86"/>
          <p:cNvSpPr>
            <a:spLocks noChangeShapeType="1"/>
          </p:cNvSpPr>
          <p:nvPr/>
        </p:nvSpPr>
        <p:spPr bwMode="auto">
          <a:xfrm flipV="1">
            <a:off x="6157913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35" name="Line 87"/>
          <p:cNvSpPr>
            <a:spLocks noChangeShapeType="1"/>
          </p:cNvSpPr>
          <p:nvPr/>
        </p:nvSpPr>
        <p:spPr bwMode="auto">
          <a:xfrm flipV="1">
            <a:off x="6734175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36" name="Line 88"/>
          <p:cNvSpPr>
            <a:spLocks noChangeShapeType="1"/>
          </p:cNvSpPr>
          <p:nvPr/>
        </p:nvSpPr>
        <p:spPr bwMode="auto">
          <a:xfrm>
            <a:off x="6013450" y="12684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32537" name="Group 89"/>
          <p:cNvGrpSpPr>
            <a:grpSpLocks/>
          </p:cNvGrpSpPr>
          <p:nvPr/>
        </p:nvGrpSpPr>
        <p:grpSpPr bwMode="auto">
          <a:xfrm>
            <a:off x="6157913" y="1771650"/>
            <a:ext cx="576262" cy="144463"/>
            <a:chOff x="3243" y="1116"/>
            <a:chExt cx="363" cy="91"/>
          </a:xfrm>
        </p:grpSpPr>
        <p:grpSp>
          <p:nvGrpSpPr>
            <p:cNvPr id="232538" name="Group 90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39" name="Oval 91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40" name="Oval 92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41" name="Oval 93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42" name="Rectangle 94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543" name="Group 95"/>
          <p:cNvGrpSpPr>
            <a:grpSpLocks/>
          </p:cNvGrpSpPr>
          <p:nvPr/>
        </p:nvGrpSpPr>
        <p:grpSpPr bwMode="auto">
          <a:xfrm>
            <a:off x="6157913" y="1484313"/>
            <a:ext cx="576262" cy="144462"/>
            <a:chOff x="3243" y="1116"/>
            <a:chExt cx="363" cy="91"/>
          </a:xfrm>
        </p:grpSpPr>
        <p:grpSp>
          <p:nvGrpSpPr>
            <p:cNvPr id="232544" name="Group 96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45" name="Oval 97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46" name="Oval 98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47" name="Oval 99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48" name="Rectangle 100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549" name="Group 101"/>
          <p:cNvGrpSpPr>
            <a:grpSpLocks/>
          </p:cNvGrpSpPr>
          <p:nvPr/>
        </p:nvGrpSpPr>
        <p:grpSpPr bwMode="auto">
          <a:xfrm>
            <a:off x="6157913" y="1268413"/>
            <a:ext cx="576262" cy="144462"/>
            <a:chOff x="3243" y="1116"/>
            <a:chExt cx="363" cy="91"/>
          </a:xfrm>
        </p:grpSpPr>
        <p:grpSp>
          <p:nvGrpSpPr>
            <p:cNvPr id="232550" name="Group 102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51" name="Oval 103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52" name="Oval 104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53" name="Oval 105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54" name="Rectangle 106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555" name="Group 107"/>
          <p:cNvGrpSpPr>
            <a:grpSpLocks/>
          </p:cNvGrpSpPr>
          <p:nvPr/>
        </p:nvGrpSpPr>
        <p:grpSpPr bwMode="auto">
          <a:xfrm>
            <a:off x="6157913" y="1123950"/>
            <a:ext cx="576262" cy="144463"/>
            <a:chOff x="3243" y="1116"/>
            <a:chExt cx="363" cy="91"/>
          </a:xfrm>
        </p:grpSpPr>
        <p:grpSp>
          <p:nvGrpSpPr>
            <p:cNvPr id="232556" name="Group 108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57" name="Oval 109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58" name="Oval 110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59" name="Oval 111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60" name="Rectangle 112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561" name="Rectangle 113"/>
          <p:cNvSpPr>
            <a:spLocks noChangeArrowheads="1"/>
          </p:cNvSpPr>
          <p:nvPr/>
        </p:nvSpPr>
        <p:spPr bwMode="auto">
          <a:xfrm>
            <a:off x="7023100" y="1123950"/>
            <a:ext cx="863600" cy="2889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2562" name="Rectangle 114"/>
          <p:cNvSpPr>
            <a:spLocks noChangeArrowheads="1"/>
          </p:cNvSpPr>
          <p:nvPr/>
        </p:nvSpPr>
        <p:spPr bwMode="auto">
          <a:xfrm>
            <a:off x="7023100" y="1700213"/>
            <a:ext cx="863600" cy="2889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2563" name="Line 115"/>
          <p:cNvSpPr>
            <a:spLocks noChangeShapeType="1"/>
          </p:cNvSpPr>
          <p:nvPr/>
        </p:nvSpPr>
        <p:spPr bwMode="auto">
          <a:xfrm>
            <a:off x="7096125" y="14128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64" name="Line 116"/>
          <p:cNvSpPr>
            <a:spLocks noChangeShapeType="1"/>
          </p:cNvSpPr>
          <p:nvPr/>
        </p:nvSpPr>
        <p:spPr bwMode="auto">
          <a:xfrm>
            <a:off x="7815263" y="14128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65" name="Line 117"/>
          <p:cNvSpPr>
            <a:spLocks noChangeShapeType="1"/>
          </p:cNvSpPr>
          <p:nvPr/>
        </p:nvSpPr>
        <p:spPr bwMode="auto">
          <a:xfrm flipV="1">
            <a:off x="7167563" y="11239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66" name="Line 118"/>
          <p:cNvSpPr>
            <a:spLocks noChangeShapeType="1"/>
          </p:cNvSpPr>
          <p:nvPr/>
        </p:nvSpPr>
        <p:spPr bwMode="auto">
          <a:xfrm flipV="1">
            <a:off x="7743825" y="11239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67" name="Line 119"/>
          <p:cNvSpPr>
            <a:spLocks noChangeShapeType="1"/>
          </p:cNvSpPr>
          <p:nvPr/>
        </p:nvSpPr>
        <p:spPr bwMode="auto">
          <a:xfrm flipV="1">
            <a:off x="7167563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68" name="Line 120"/>
          <p:cNvSpPr>
            <a:spLocks noChangeShapeType="1"/>
          </p:cNvSpPr>
          <p:nvPr/>
        </p:nvSpPr>
        <p:spPr bwMode="auto">
          <a:xfrm flipV="1">
            <a:off x="7743825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69" name="Line 121"/>
          <p:cNvSpPr>
            <a:spLocks noChangeShapeType="1"/>
          </p:cNvSpPr>
          <p:nvPr/>
        </p:nvSpPr>
        <p:spPr bwMode="auto">
          <a:xfrm>
            <a:off x="7023100" y="12684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32570" name="Group 122"/>
          <p:cNvGrpSpPr>
            <a:grpSpLocks/>
          </p:cNvGrpSpPr>
          <p:nvPr/>
        </p:nvGrpSpPr>
        <p:grpSpPr bwMode="auto">
          <a:xfrm>
            <a:off x="7167563" y="1771650"/>
            <a:ext cx="576262" cy="144463"/>
            <a:chOff x="3243" y="1116"/>
            <a:chExt cx="363" cy="91"/>
          </a:xfrm>
        </p:grpSpPr>
        <p:grpSp>
          <p:nvGrpSpPr>
            <p:cNvPr id="232571" name="Group 123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72" name="Oval 124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73" name="Oval 125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74" name="Oval 126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75" name="Rectangle 127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576" name="Group 128"/>
          <p:cNvGrpSpPr>
            <a:grpSpLocks/>
          </p:cNvGrpSpPr>
          <p:nvPr/>
        </p:nvGrpSpPr>
        <p:grpSpPr bwMode="auto">
          <a:xfrm>
            <a:off x="7167563" y="1484313"/>
            <a:ext cx="576262" cy="144462"/>
            <a:chOff x="3243" y="1116"/>
            <a:chExt cx="363" cy="91"/>
          </a:xfrm>
        </p:grpSpPr>
        <p:grpSp>
          <p:nvGrpSpPr>
            <p:cNvPr id="232577" name="Group 129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78" name="Oval 130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79" name="Oval 131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80" name="Oval 132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81" name="Rectangle 133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582" name="Group 134"/>
          <p:cNvGrpSpPr>
            <a:grpSpLocks/>
          </p:cNvGrpSpPr>
          <p:nvPr/>
        </p:nvGrpSpPr>
        <p:grpSpPr bwMode="auto">
          <a:xfrm>
            <a:off x="7167563" y="1268413"/>
            <a:ext cx="576262" cy="144462"/>
            <a:chOff x="3243" y="1116"/>
            <a:chExt cx="363" cy="91"/>
          </a:xfrm>
        </p:grpSpPr>
        <p:grpSp>
          <p:nvGrpSpPr>
            <p:cNvPr id="232583" name="Group 135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84" name="Oval 136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85" name="Oval 137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86" name="Oval 138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87" name="Rectangle 139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588" name="Group 140"/>
          <p:cNvGrpSpPr>
            <a:grpSpLocks/>
          </p:cNvGrpSpPr>
          <p:nvPr/>
        </p:nvGrpSpPr>
        <p:grpSpPr bwMode="auto">
          <a:xfrm>
            <a:off x="7167563" y="1123950"/>
            <a:ext cx="576262" cy="144463"/>
            <a:chOff x="3243" y="1116"/>
            <a:chExt cx="363" cy="91"/>
          </a:xfrm>
        </p:grpSpPr>
        <p:grpSp>
          <p:nvGrpSpPr>
            <p:cNvPr id="232589" name="Group 141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590" name="Oval 142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91" name="Oval 143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592" name="Oval 144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593" name="Rectangle 145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594" name="Rectangle 146"/>
          <p:cNvSpPr>
            <a:spLocks noChangeArrowheads="1"/>
          </p:cNvSpPr>
          <p:nvPr/>
        </p:nvSpPr>
        <p:spPr bwMode="auto">
          <a:xfrm>
            <a:off x="8032750" y="1123950"/>
            <a:ext cx="863600" cy="2889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2595" name="Rectangle 147"/>
          <p:cNvSpPr>
            <a:spLocks noChangeArrowheads="1"/>
          </p:cNvSpPr>
          <p:nvPr/>
        </p:nvSpPr>
        <p:spPr bwMode="auto">
          <a:xfrm>
            <a:off x="8032750" y="1700213"/>
            <a:ext cx="863600" cy="2889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2596" name="Line 148"/>
          <p:cNvSpPr>
            <a:spLocks noChangeShapeType="1"/>
          </p:cNvSpPr>
          <p:nvPr/>
        </p:nvSpPr>
        <p:spPr bwMode="auto">
          <a:xfrm>
            <a:off x="8105775" y="14128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97" name="Line 149"/>
          <p:cNvSpPr>
            <a:spLocks noChangeShapeType="1"/>
          </p:cNvSpPr>
          <p:nvPr/>
        </p:nvSpPr>
        <p:spPr bwMode="auto">
          <a:xfrm>
            <a:off x="8824913" y="14128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98" name="Line 150"/>
          <p:cNvSpPr>
            <a:spLocks noChangeShapeType="1"/>
          </p:cNvSpPr>
          <p:nvPr/>
        </p:nvSpPr>
        <p:spPr bwMode="auto">
          <a:xfrm flipV="1">
            <a:off x="8177213" y="11239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599" name="Line 151"/>
          <p:cNvSpPr>
            <a:spLocks noChangeShapeType="1"/>
          </p:cNvSpPr>
          <p:nvPr/>
        </p:nvSpPr>
        <p:spPr bwMode="auto">
          <a:xfrm flipV="1">
            <a:off x="8753475" y="11239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600" name="Line 152"/>
          <p:cNvSpPr>
            <a:spLocks noChangeShapeType="1"/>
          </p:cNvSpPr>
          <p:nvPr/>
        </p:nvSpPr>
        <p:spPr bwMode="auto">
          <a:xfrm flipV="1">
            <a:off x="8177213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601" name="Line 153"/>
          <p:cNvSpPr>
            <a:spLocks noChangeShapeType="1"/>
          </p:cNvSpPr>
          <p:nvPr/>
        </p:nvSpPr>
        <p:spPr bwMode="auto">
          <a:xfrm flipV="1">
            <a:off x="8753475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602" name="Line 154"/>
          <p:cNvSpPr>
            <a:spLocks noChangeShapeType="1"/>
          </p:cNvSpPr>
          <p:nvPr/>
        </p:nvSpPr>
        <p:spPr bwMode="auto">
          <a:xfrm>
            <a:off x="8032750" y="12684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32603" name="Group 155"/>
          <p:cNvGrpSpPr>
            <a:grpSpLocks/>
          </p:cNvGrpSpPr>
          <p:nvPr/>
        </p:nvGrpSpPr>
        <p:grpSpPr bwMode="auto">
          <a:xfrm>
            <a:off x="8177213" y="1771650"/>
            <a:ext cx="576262" cy="144463"/>
            <a:chOff x="3243" y="1116"/>
            <a:chExt cx="363" cy="91"/>
          </a:xfrm>
        </p:grpSpPr>
        <p:grpSp>
          <p:nvGrpSpPr>
            <p:cNvPr id="232604" name="Group 156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605" name="Oval 157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606" name="Oval 158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607" name="Oval 159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608" name="Rectangle 160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609" name="Group 161"/>
          <p:cNvGrpSpPr>
            <a:grpSpLocks/>
          </p:cNvGrpSpPr>
          <p:nvPr/>
        </p:nvGrpSpPr>
        <p:grpSpPr bwMode="auto">
          <a:xfrm>
            <a:off x="8177213" y="1484313"/>
            <a:ext cx="576262" cy="144462"/>
            <a:chOff x="3243" y="1116"/>
            <a:chExt cx="363" cy="91"/>
          </a:xfrm>
        </p:grpSpPr>
        <p:grpSp>
          <p:nvGrpSpPr>
            <p:cNvPr id="232610" name="Group 162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611" name="Oval 163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612" name="Oval 164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613" name="Oval 165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614" name="Rectangle 166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615" name="Group 167"/>
          <p:cNvGrpSpPr>
            <a:grpSpLocks/>
          </p:cNvGrpSpPr>
          <p:nvPr/>
        </p:nvGrpSpPr>
        <p:grpSpPr bwMode="auto">
          <a:xfrm>
            <a:off x="8177213" y="1268413"/>
            <a:ext cx="576262" cy="144462"/>
            <a:chOff x="3243" y="1116"/>
            <a:chExt cx="363" cy="91"/>
          </a:xfrm>
        </p:grpSpPr>
        <p:grpSp>
          <p:nvGrpSpPr>
            <p:cNvPr id="232616" name="Group 168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617" name="Oval 169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618" name="Oval 170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619" name="Oval 171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620" name="Rectangle 172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621" name="Group 173"/>
          <p:cNvGrpSpPr>
            <a:grpSpLocks/>
          </p:cNvGrpSpPr>
          <p:nvPr/>
        </p:nvGrpSpPr>
        <p:grpSpPr bwMode="auto">
          <a:xfrm>
            <a:off x="8177213" y="1123950"/>
            <a:ext cx="576262" cy="144463"/>
            <a:chOff x="3243" y="1116"/>
            <a:chExt cx="363" cy="91"/>
          </a:xfrm>
        </p:grpSpPr>
        <p:grpSp>
          <p:nvGrpSpPr>
            <p:cNvPr id="232622" name="Group 174"/>
            <p:cNvGrpSpPr>
              <a:grpSpLocks/>
            </p:cNvGrpSpPr>
            <p:nvPr/>
          </p:nvGrpSpPr>
          <p:grpSpPr bwMode="auto">
            <a:xfrm>
              <a:off x="3356" y="1148"/>
              <a:ext cx="136" cy="27"/>
              <a:chOff x="2880" y="1026"/>
              <a:chExt cx="227" cy="45"/>
            </a:xfrm>
          </p:grpSpPr>
          <p:sp>
            <p:nvSpPr>
              <p:cNvPr id="232623" name="Oval 175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624" name="Oval 176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625" name="Oval 177"/>
              <p:cNvSpPr>
                <a:spLocks noChangeArrowheads="1"/>
              </p:cNvSpPr>
              <p:nvPr/>
            </p:nvSpPr>
            <p:spPr bwMode="auto">
              <a:xfrm>
                <a:off x="3062" y="10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626" name="Rectangle 178"/>
            <p:cNvSpPr>
              <a:spLocks noChangeArrowheads="1"/>
            </p:cNvSpPr>
            <p:nvPr/>
          </p:nvSpPr>
          <p:spPr bwMode="auto">
            <a:xfrm>
              <a:off x="3243" y="1116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2885" name="Group 437"/>
          <p:cNvGrpSpPr>
            <a:grpSpLocks/>
          </p:cNvGrpSpPr>
          <p:nvPr/>
        </p:nvGrpSpPr>
        <p:grpSpPr bwMode="auto">
          <a:xfrm>
            <a:off x="5003800" y="2347913"/>
            <a:ext cx="3892550" cy="865187"/>
            <a:chOff x="3152" y="1388"/>
            <a:chExt cx="2452" cy="545"/>
          </a:xfrm>
        </p:grpSpPr>
        <p:sp>
          <p:nvSpPr>
            <p:cNvPr id="232627" name="Rectangle 179"/>
            <p:cNvSpPr>
              <a:spLocks noChangeArrowheads="1"/>
            </p:cNvSpPr>
            <p:nvPr/>
          </p:nvSpPr>
          <p:spPr bwMode="auto">
            <a:xfrm>
              <a:off x="3152" y="1388"/>
              <a:ext cx="544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628" name="Rectangle 180"/>
            <p:cNvSpPr>
              <a:spLocks noChangeArrowheads="1"/>
            </p:cNvSpPr>
            <p:nvPr/>
          </p:nvSpPr>
          <p:spPr bwMode="auto">
            <a:xfrm>
              <a:off x="3152" y="1751"/>
              <a:ext cx="544" cy="18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629" name="Line 181"/>
            <p:cNvSpPr>
              <a:spLocks noChangeShapeType="1"/>
            </p:cNvSpPr>
            <p:nvPr/>
          </p:nvSpPr>
          <p:spPr bwMode="auto">
            <a:xfrm>
              <a:off x="3198" y="1570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30" name="Line 182"/>
            <p:cNvSpPr>
              <a:spLocks noChangeShapeType="1"/>
            </p:cNvSpPr>
            <p:nvPr/>
          </p:nvSpPr>
          <p:spPr bwMode="auto">
            <a:xfrm>
              <a:off x="3651" y="1570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31" name="Line 183"/>
            <p:cNvSpPr>
              <a:spLocks noChangeShapeType="1"/>
            </p:cNvSpPr>
            <p:nvPr/>
          </p:nvSpPr>
          <p:spPr bwMode="auto">
            <a:xfrm flipV="1">
              <a:off x="3243" y="138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32" name="Line 184"/>
            <p:cNvSpPr>
              <a:spLocks noChangeShapeType="1"/>
            </p:cNvSpPr>
            <p:nvPr/>
          </p:nvSpPr>
          <p:spPr bwMode="auto">
            <a:xfrm flipV="1">
              <a:off x="3606" y="138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33" name="Line 185"/>
            <p:cNvSpPr>
              <a:spLocks noChangeShapeType="1"/>
            </p:cNvSpPr>
            <p:nvPr/>
          </p:nvSpPr>
          <p:spPr bwMode="auto">
            <a:xfrm flipV="1">
              <a:off x="3243" y="17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34" name="Line 186"/>
            <p:cNvSpPr>
              <a:spLocks noChangeShapeType="1"/>
            </p:cNvSpPr>
            <p:nvPr/>
          </p:nvSpPr>
          <p:spPr bwMode="auto">
            <a:xfrm flipV="1">
              <a:off x="3606" y="17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32636" name="Group 188"/>
            <p:cNvGrpSpPr>
              <a:grpSpLocks/>
            </p:cNvGrpSpPr>
            <p:nvPr/>
          </p:nvGrpSpPr>
          <p:grpSpPr bwMode="auto">
            <a:xfrm>
              <a:off x="3243" y="1796"/>
              <a:ext cx="363" cy="91"/>
              <a:chOff x="3243" y="1116"/>
              <a:chExt cx="363" cy="91"/>
            </a:xfrm>
          </p:grpSpPr>
          <p:grpSp>
            <p:nvGrpSpPr>
              <p:cNvPr id="232637" name="Group 189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638" name="Oval 190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39" name="Oval 191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40" name="Oval 192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641" name="Rectangle 193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32642" name="Group 194"/>
            <p:cNvGrpSpPr>
              <a:grpSpLocks/>
            </p:cNvGrpSpPr>
            <p:nvPr/>
          </p:nvGrpSpPr>
          <p:grpSpPr bwMode="auto">
            <a:xfrm>
              <a:off x="3243" y="1615"/>
              <a:ext cx="363" cy="91"/>
              <a:chOff x="3243" y="1116"/>
              <a:chExt cx="363" cy="91"/>
            </a:xfrm>
          </p:grpSpPr>
          <p:grpSp>
            <p:nvGrpSpPr>
              <p:cNvPr id="232643" name="Group 195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644" name="Oval 196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45" name="Oval 197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46" name="Oval 198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647" name="Rectangle 199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32648" name="Group 200"/>
            <p:cNvGrpSpPr>
              <a:grpSpLocks/>
            </p:cNvGrpSpPr>
            <p:nvPr/>
          </p:nvGrpSpPr>
          <p:grpSpPr bwMode="auto">
            <a:xfrm>
              <a:off x="3243" y="1434"/>
              <a:ext cx="363" cy="91"/>
              <a:chOff x="3243" y="1116"/>
              <a:chExt cx="363" cy="91"/>
            </a:xfrm>
          </p:grpSpPr>
          <p:grpSp>
            <p:nvGrpSpPr>
              <p:cNvPr id="232649" name="Group 201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650" name="Oval 202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51" name="Oval 203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52" name="Oval 204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653" name="Rectangle 205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660" name="Rectangle 212"/>
            <p:cNvSpPr>
              <a:spLocks noChangeArrowheads="1"/>
            </p:cNvSpPr>
            <p:nvPr/>
          </p:nvSpPr>
          <p:spPr bwMode="auto">
            <a:xfrm>
              <a:off x="3788" y="1388"/>
              <a:ext cx="544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661" name="Rectangle 213"/>
            <p:cNvSpPr>
              <a:spLocks noChangeArrowheads="1"/>
            </p:cNvSpPr>
            <p:nvPr/>
          </p:nvSpPr>
          <p:spPr bwMode="auto">
            <a:xfrm>
              <a:off x="3788" y="1751"/>
              <a:ext cx="544" cy="18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662" name="Line 214"/>
            <p:cNvSpPr>
              <a:spLocks noChangeShapeType="1"/>
            </p:cNvSpPr>
            <p:nvPr/>
          </p:nvSpPr>
          <p:spPr bwMode="auto">
            <a:xfrm>
              <a:off x="3834" y="1570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63" name="Line 215"/>
            <p:cNvSpPr>
              <a:spLocks noChangeShapeType="1"/>
            </p:cNvSpPr>
            <p:nvPr/>
          </p:nvSpPr>
          <p:spPr bwMode="auto">
            <a:xfrm>
              <a:off x="4287" y="1570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64" name="Line 216"/>
            <p:cNvSpPr>
              <a:spLocks noChangeShapeType="1"/>
            </p:cNvSpPr>
            <p:nvPr/>
          </p:nvSpPr>
          <p:spPr bwMode="auto">
            <a:xfrm flipV="1">
              <a:off x="3879" y="138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65" name="Line 217"/>
            <p:cNvSpPr>
              <a:spLocks noChangeShapeType="1"/>
            </p:cNvSpPr>
            <p:nvPr/>
          </p:nvSpPr>
          <p:spPr bwMode="auto">
            <a:xfrm flipV="1">
              <a:off x="4242" y="138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66" name="Line 218"/>
            <p:cNvSpPr>
              <a:spLocks noChangeShapeType="1"/>
            </p:cNvSpPr>
            <p:nvPr/>
          </p:nvSpPr>
          <p:spPr bwMode="auto">
            <a:xfrm flipV="1">
              <a:off x="3879" y="17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67" name="Line 219"/>
            <p:cNvSpPr>
              <a:spLocks noChangeShapeType="1"/>
            </p:cNvSpPr>
            <p:nvPr/>
          </p:nvSpPr>
          <p:spPr bwMode="auto">
            <a:xfrm flipV="1">
              <a:off x="4242" y="17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32669" name="Group 221"/>
            <p:cNvGrpSpPr>
              <a:grpSpLocks/>
            </p:cNvGrpSpPr>
            <p:nvPr/>
          </p:nvGrpSpPr>
          <p:grpSpPr bwMode="auto">
            <a:xfrm>
              <a:off x="3879" y="1796"/>
              <a:ext cx="363" cy="91"/>
              <a:chOff x="3243" y="1116"/>
              <a:chExt cx="363" cy="91"/>
            </a:xfrm>
          </p:grpSpPr>
          <p:grpSp>
            <p:nvGrpSpPr>
              <p:cNvPr id="232670" name="Group 222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671" name="Oval 223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72" name="Oval 224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73" name="Oval 225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674" name="Rectangle 226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32675" name="Group 227"/>
            <p:cNvGrpSpPr>
              <a:grpSpLocks/>
            </p:cNvGrpSpPr>
            <p:nvPr/>
          </p:nvGrpSpPr>
          <p:grpSpPr bwMode="auto">
            <a:xfrm>
              <a:off x="3879" y="1615"/>
              <a:ext cx="363" cy="91"/>
              <a:chOff x="3243" y="1116"/>
              <a:chExt cx="363" cy="91"/>
            </a:xfrm>
          </p:grpSpPr>
          <p:grpSp>
            <p:nvGrpSpPr>
              <p:cNvPr id="232676" name="Group 228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677" name="Oval 229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78" name="Oval 230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79" name="Oval 231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680" name="Rectangle 232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32681" name="Group 233"/>
            <p:cNvGrpSpPr>
              <a:grpSpLocks/>
            </p:cNvGrpSpPr>
            <p:nvPr/>
          </p:nvGrpSpPr>
          <p:grpSpPr bwMode="auto">
            <a:xfrm>
              <a:off x="3879" y="1434"/>
              <a:ext cx="363" cy="91"/>
              <a:chOff x="3243" y="1116"/>
              <a:chExt cx="363" cy="91"/>
            </a:xfrm>
          </p:grpSpPr>
          <p:grpSp>
            <p:nvGrpSpPr>
              <p:cNvPr id="232682" name="Group 234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683" name="Oval 235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84" name="Oval 236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685" name="Oval 237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686" name="Rectangle 238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693" name="Rectangle 245"/>
            <p:cNvSpPr>
              <a:spLocks noChangeArrowheads="1"/>
            </p:cNvSpPr>
            <p:nvPr/>
          </p:nvSpPr>
          <p:spPr bwMode="auto">
            <a:xfrm>
              <a:off x="4424" y="1388"/>
              <a:ext cx="544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694" name="Rectangle 246"/>
            <p:cNvSpPr>
              <a:spLocks noChangeArrowheads="1"/>
            </p:cNvSpPr>
            <p:nvPr/>
          </p:nvSpPr>
          <p:spPr bwMode="auto">
            <a:xfrm>
              <a:off x="4424" y="1751"/>
              <a:ext cx="544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695" name="Line 247"/>
            <p:cNvSpPr>
              <a:spLocks noChangeShapeType="1"/>
            </p:cNvSpPr>
            <p:nvPr/>
          </p:nvSpPr>
          <p:spPr bwMode="auto">
            <a:xfrm>
              <a:off x="4470" y="1570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96" name="Line 248"/>
            <p:cNvSpPr>
              <a:spLocks noChangeShapeType="1"/>
            </p:cNvSpPr>
            <p:nvPr/>
          </p:nvSpPr>
          <p:spPr bwMode="auto">
            <a:xfrm>
              <a:off x="4923" y="1570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97" name="Line 249"/>
            <p:cNvSpPr>
              <a:spLocks noChangeShapeType="1"/>
            </p:cNvSpPr>
            <p:nvPr/>
          </p:nvSpPr>
          <p:spPr bwMode="auto">
            <a:xfrm flipV="1">
              <a:off x="4515" y="138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98" name="Line 250"/>
            <p:cNvSpPr>
              <a:spLocks noChangeShapeType="1"/>
            </p:cNvSpPr>
            <p:nvPr/>
          </p:nvSpPr>
          <p:spPr bwMode="auto">
            <a:xfrm flipV="1">
              <a:off x="4878" y="138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699" name="Line 251"/>
            <p:cNvSpPr>
              <a:spLocks noChangeShapeType="1"/>
            </p:cNvSpPr>
            <p:nvPr/>
          </p:nvSpPr>
          <p:spPr bwMode="auto">
            <a:xfrm flipV="1">
              <a:off x="4515" y="17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00" name="Line 252"/>
            <p:cNvSpPr>
              <a:spLocks noChangeShapeType="1"/>
            </p:cNvSpPr>
            <p:nvPr/>
          </p:nvSpPr>
          <p:spPr bwMode="auto">
            <a:xfrm flipV="1">
              <a:off x="4878" y="17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32702" name="Group 254"/>
            <p:cNvGrpSpPr>
              <a:grpSpLocks/>
            </p:cNvGrpSpPr>
            <p:nvPr/>
          </p:nvGrpSpPr>
          <p:grpSpPr bwMode="auto">
            <a:xfrm>
              <a:off x="4515" y="1796"/>
              <a:ext cx="363" cy="91"/>
              <a:chOff x="3243" y="1116"/>
              <a:chExt cx="363" cy="91"/>
            </a:xfrm>
          </p:grpSpPr>
          <p:grpSp>
            <p:nvGrpSpPr>
              <p:cNvPr id="232703" name="Group 255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704" name="Oval 256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05" name="Oval 257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06" name="Oval 258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707" name="Rectangle 259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32708" name="Group 260"/>
            <p:cNvGrpSpPr>
              <a:grpSpLocks/>
            </p:cNvGrpSpPr>
            <p:nvPr/>
          </p:nvGrpSpPr>
          <p:grpSpPr bwMode="auto">
            <a:xfrm>
              <a:off x="4515" y="1615"/>
              <a:ext cx="363" cy="91"/>
              <a:chOff x="3243" y="1116"/>
              <a:chExt cx="363" cy="91"/>
            </a:xfrm>
          </p:grpSpPr>
          <p:grpSp>
            <p:nvGrpSpPr>
              <p:cNvPr id="232709" name="Group 261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710" name="Oval 262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11" name="Oval 263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12" name="Oval 264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713" name="Rectangle 265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32714" name="Group 266"/>
            <p:cNvGrpSpPr>
              <a:grpSpLocks/>
            </p:cNvGrpSpPr>
            <p:nvPr/>
          </p:nvGrpSpPr>
          <p:grpSpPr bwMode="auto">
            <a:xfrm>
              <a:off x="4515" y="1434"/>
              <a:ext cx="363" cy="91"/>
              <a:chOff x="3243" y="1116"/>
              <a:chExt cx="363" cy="91"/>
            </a:xfrm>
          </p:grpSpPr>
          <p:grpSp>
            <p:nvGrpSpPr>
              <p:cNvPr id="232715" name="Group 267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716" name="Oval 268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17" name="Oval 269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18" name="Oval 270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719" name="Rectangle 271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726" name="Rectangle 278"/>
            <p:cNvSpPr>
              <a:spLocks noChangeArrowheads="1"/>
            </p:cNvSpPr>
            <p:nvPr/>
          </p:nvSpPr>
          <p:spPr bwMode="auto">
            <a:xfrm>
              <a:off x="5060" y="1388"/>
              <a:ext cx="544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727" name="Rectangle 279"/>
            <p:cNvSpPr>
              <a:spLocks noChangeArrowheads="1"/>
            </p:cNvSpPr>
            <p:nvPr/>
          </p:nvSpPr>
          <p:spPr bwMode="auto">
            <a:xfrm>
              <a:off x="5060" y="1751"/>
              <a:ext cx="544" cy="18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728" name="Line 280"/>
            <p:cNvSpPr>
              <a:spLocks noChangeShapeType="1"/>
            </p:cNvSpPr>
            <p:nvPr/>
          </p:nvSpPr>
          <p:spPr bwMode="auto">
            <a:xfrm>
              <a:off x="5106" y="1570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29" name="Line 281"/>
            <p:cNvSpPr>
              <a:spLocks noChangeShapeType="1"/>
            </p:cNvSpPr>
            <p:nvPr/>
          </p:nvSpPr>
          <p:spPr bwMode="auto">
            <a:xfrm>
              <a:off x="5559" y="1570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30" name="Line 282"/>
            <p:cNvSpPr>
              <a:spLocks noChangeShapeType="1"/>
            </p:cNvSpPr>
            <p:nvPr/>
          </p:nvSpPr>
          <p:spPr bwMode="auto">
            <a:xfrm flipV="1">
              <a:off x="5151" y="138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31" name="Line 283"/>
            <p:cNvSpPr>
              <a:spLocks noChangeShapeType="1"/>
            </p:cNvSpPr>
            <p:nvPr/>
          </p:nvSpPr>
          <p:spPr bwMode="auto">
            <a:xfrm flipV="1">
              <a:off x="5514" y="138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32" name="Line 284"/>
            <p:cNvSpPr>
              <a:spLocks noChangeShapeType="1"/>
            </p:cNvSpPr>
            <p:nvPr/>
          </p:nvSpPr>
          <p:spPr bwMode="auto">
            <a:xfrm flipV="1">
              <a:off x="5151" y="17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33" name="Line 285"/>
            <p:cNvSpPr>
              <a:spLocks noChangeShapeType="1"/>
            </p:cNvSpPr>
            <p:nvPr/>
          </p:nvSpPr>
          <p:spPr bwMode="auto">
            <a:xfrm flipV="1">
              <a:off x="5514" y="17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32735" name="Group 287"/>
            <p:cNvGrpSpPr>
              <a:grpSpLocks/>
            </p:cNvGrpSpPr>
            <p:nvPr/>
          </p:nvGrpSpPr>
          <p:grpSpPr bwMode="auto">
            <a:xfrm>
              <a:off x="5151" y="1796"/>
              <a:ext cx="363" cy="91"/>
              <a:chOff x="3243" y="1116"/>
              <a:chExt cx="363" cy="91"/>
            </a:xfrm>
          </p:grpSpPr>
          <p:grpSp>
            <p:nvGrpSpPr>
              <p:cNvPr id="232736" name="Group 288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737" name="Oval 289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38" name="Oval 290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39" name="Oval 291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740" name="Rectangle 292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32741" name="Group 293"/>
            <p:cNvGrpSpPr>
              <a:grpSpLocks/>
            </p:cNvGrpSpPr>
            <p:nvPr/>
          </p:nvGrpSpPr>
          <p:grpSpPr bwMode="auto">
            <a:xfrm>
              <a:off x="5151" y="1615"/>
              <a:ext cx="363" cy="91"/>
              <a:chOff x="3243" y="1116"/>
              <a:chExt cx="363" cy="91"/>
            </a:xfrm>
          </p:grpSpPr>
          <p:grpSp>
            <p:nvGrpSpPr>
              <p:cNvPr id="232742" name="Group 294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743" name="Oval 295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44" name="Oval 296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45" name="Oval 297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746" name="Rectangle 298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32747" name="Group 299"/>
            <p:cNvGrpSpPr>
              <a:grpSpLocks/>
            </p:cNvGrpSpPr>
            <p:nvPr/>
          </p:nvGrpSpPr>
          <p:grpSpPr bwMode="auto">
            <a:xfrm>
              <a:off x="5151" y="1434"/>
              <a:ext cx="363" cy="91"/>
              <a:chOff x="3243" y="1116"/>
              <a:chExt cx="363" cy="91"/>
            </a:xfrm>
          </p:grpSpPr>
          <p:grpSp>
            <p:nvGrpSpPr>
              <p:cNvPr id="232748" name="Group 300"/>
              <p:cNvGrpSpPr>
                <a:grpSpLocks/>
              </p:cNvGrpSpPr>
              <p:nvPr/>
            </p:nvGrpSpPr>
            <p:grpSpPr bwMode="auto">
              <a:xfrm>
                <a:off x="3356" y="1148"/>
                <a:ext cx="136" cy="27"/>
                <a:chOff x="2880" y="1026"/>
                <a:chExt cx="227" cy="45"/>
              </a:xfrm>
            </p:grpSpPr>
            <p:sp>
              <p:nvSpPr>
                <p:cNvPr id="232749" name="Oval 301"/>
                <p:cNvSpPr>
                  <a:spLocks noChangeArrowheads="1"/>
                </p:cNvSpPr>
                <p:nvPr/>
              </p:nvSpPr>
              <p:spPr bwMode="auto">
                <a:xfrm>
                  <a:off x="2880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50" name="Oval 302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2751" name="Oval 303"/>
                <p:cNvSpPr>
                  <a:spLocks noChangeArrowheads="1"/>
                </p:cNvSpPr>
                <p:nvPr/>
              </p:nvSpPr>
              <p:spPr bwMode="auto">
                <a:xfrm>
                  <a:off x="3062" y="102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752" name="Rectangle 304"/>
              <p:cNvSpPr>
                <a:spLocks noChangeArrowheads="1"/>
              </p:cNvSpPr>
              <p:nvPr/>
            </p:nvSpPr>
            <p:spPr bwMode="auto">
              <a:xfrm>
                <a:off x="3243" y="1116"/>
                <a:ext cx="3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759" name="Line 311"/>
            <p:cNvSpPr>
              <a:spLocks noChangeShapeType="1"/>
            </p:cNvSpPr>
            <p:nvPr/>
          </p:nvSpPr>
          <p:spPr bwMode="auto">
            <a:xfrm>
              <a:off x="3651" y="1570"/>
              <a:ext cx="136" cy="18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60" name="Line 312"/>
            <p:cNvSpPr>
              <a:spLocks noChangeShapeType="1"/>
            </p:cNvSpPr>
            <p:nvPr/>
          </p:nvSpPr>
          <p:spPr bwMode="auto">
            <a:xfrm flipH="1">
              <a:off x="3696" y="1570"/>
              <a:ext cx="137" cy="18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61" name="Line 313"/>
            <p:cNvSpPr>
              <a:spLocks noChangeShapeType="1"/>
            </p:cNvSpPr>
            <p:nvPr/>
          </p:nvSpPr>
          <p:spPr bwMode="auto">
            <a:xfrm>
              <a:off x="4286" y="1570"/>
              <a:ext cx="136" cy="18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62" name="Line 314"/>
            <p:cNvSpPr>
              <a:spLocks noChangeShapeType="1"/>
            </p:cNvSpPr>
            <p:nvPr/>
          </p:nvSpPr>
          <p:spPr bwMode="auto">
            <a:xfrm flipH="1">
              <a:off x="4331" y="1570"/>
              <a:ext cx="137" cy="18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63" name="Line 315"/>
            <p:cNvSpPr>
              <a:spLocks noChangeShapeType="1"/>
            </p:cNvSpPr>
            <p:nvPr/>
          </p:nvSpPr>
          <p:spPr bwMode="auto">
            <a:xfrm>
              <a:off x="4921" y="1570"/>
              <a:ext cx="136" cy="18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764" name="Line 316"/>
            <p:cNvSpPr>
              <a:spLocks noChangeShapeType="1"/>
            </p:cNvSpPr>
            <p:nvPr/>
          </p:nvSpPr>
          <p:spPr bwMode="auto">
            <a:xfrm flipH="1">
              <a:off x="4966" y="1570"/>
              <a:ext cx="137" cy="18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32982" name="Group 534"/>
          <p:cNvGrpSpPr>
            <a:grpSpLocks/>
          </p:cNvGrpSpPr>
          <p:nvPr/>
        </p:nvGrpSpPr>
        <p:grpSpPr bwMode="auto">
          <a:xfrm>
            <a:off x="5003800" y="4579938"/>
            <a:ext cx="3892550" cy="1009650"/>
            <a:chOff x="3152" y="2794"/>
            <a:chExt cx="2452" cy="636"/>
          </a:xfrm>
        </p:grpSpPr>
        <p:grpSp>
          <p:nvGrpSpPr>
            <p:cNvPr id="232811" name="Group 363"/>
            <p:cNvGrpSpPr>
              <a:grpSpLocks/>
            </p:cNvGrpSpPr>
            <p:nvPr/>
          </p:nvGrpSpPr>
          <p:grpSpPr bwMode="auto">
            <a:xfrm>
              <a:off x="3152" y="2794"/>
              <a:ext cx="2452" cy="182"/>
              <a:chOff x="3152" y="2069"/>
              <a:chExt cx="2452" cy="182"/>
            </a:xfrm>
          </p:grpSpPr>
          <p:sp>
            <p:nvSpPr>
              <p:cNvPr id="232812" name="Rectangle 364"/>
              <p:cNvSpPr>
                <a:spLocks noChangeArrowheads="1"/>
              </p:cNvSpPr>
              <p:nvPr/>
            </p:nvSpPr>
            <p:spPr bwMode="auto">
              <a:xfrm>
                <a:off x="3152" y="2069"/>
                <a:ext cx="544" cy="182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813" name="Line 365"/>
              <p:cNvSpPr>
                <a:spLocks noChangeShapeType="1"/>
              </p:cNvSpPr>
              <p:nvPr/>
            </p:nvSpPr>
            <p:spPr bwMode="auto">
              <a:xfrm flipV="1">
                <a:off x="3243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14" name="Line 366"/>
              <p:cNvSpPr>
                <a:spLocks noChangeShapeType="1"/>
              </p:cNvSpPr>
              <p:nvPr/>
            </p:nvSpPr>
            <p:spPr bwMode="auto">
              <a:xfrm flipV="1">
                <a:off x="3606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815" name="Group 367"/>
              <p:cNvGrpSpPr>
                <a:grpSpLocks/>
              </p:cNvGrpSpPr>
              <p:nvPr/>
            </p:nvGrpSpPr>
            <p:grpSpPr bwMode="auto">
              <a:xfrm>
                <a:off x="3243" y="2115"/>
                <a:ext cx="363" cy="91"/>
                <a:chOff x="3243" y="1116"/>
                <a:chExt cx="363" cy="91"/>
              </a:xfrm>
            </p:grpSpPr>
            <p:grpSp>
              <p:nvGrpSpPr>
                <p:cNvPr id="232816" name="Group 368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817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18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19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820" name="Rectangle 372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821" name="Rectangle 373"/>
              <p:cNvSpPr>
                <a:spLocks noChangeArrowheads="1"/>
              </p:cNvSpPr>
              <p:nvPr/>
            </p:nvSpPr>
            <p:spPr bwMode="auto">
              <a:xfrm>
                <a:off x="3788" y="2069"/>
                <a:ext cx="544" cy="182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822" name="Line 374"/>
              <p:cNvSpPr>
                <a:spLocks noChangeShapeType="1"/>
              </p:cNvSpPr>
              <p:nvPr/>
            </p:nvSpPr>
            <p:spPr bwMode="auto">
              <a:xfrm flipV="1">
                <a:off x="3879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23" name="Line 375"/>
              <p:cNvSpPr>
                <a:spLocks noChangeShapeType="1"/>
              </p:cNvSpPr>
              <p:nvPr/>
            </p:nvSpPr>
            <p:spPr bwMode="auto">
              <a:xfrm flipV="1">
                <a:off x="4242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824" name="Group 376"/>
              <p:cNvGrpSpPr>
                <a:grpSpLocks/>
              </p:cNvGrpSpPr>
              <p:nvPr/>
            </p:nvGrpSpPr>
            <p:grpSpPr bwMode="auto">
              <a:xfrm>
                <a:off x="3879" y="2115"/>
                <a:ext cx="363" cy="91"/>
                <a:chOff x="3243" y="1116"/>
                <a:chExt cx="363" cy="91"/>
              </a:xfrm>
            </p:grpSpPr>
            <p:grpSp>
              <p:nvGrpSpPr>
                <p:cNvPr id="232825" name="Group 377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826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27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28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829" name="Rectangle 381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830" name="Rectangle 382"/>
              <p:cNvSpPr>
                <a:spLocks noChangeArrowheads="1"/>
              </p:cNvSpPr>
              <p:nvPr/>
            </p:nvSpPr>
            <p:spPr bwMode="auto">
              <a:xfrm>
                <a:off x="4424" y="2069"/>
                <a:ext cx="544" cy="18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831" name="Line 383"/>
              <p:cNvSpPr>
                <a:spLocks noChangeShapeType="1"/>
              </p:cNvSpPr>
              <p:nvPr/>
            </p:nvSpPr>
            <p:spPr bwMode="auto">
              <a:xfrm flipV="1">
                <a:off x="4515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32" name="Line 384"/>
              <p:cNvSpPr>
                <a:spLocks noChangeShapeType="1"/>
              </p:cNvSpPr>
              <p:nvPr/>
            </p:nvSpPr>
            <p:spPr bwMode="auto">
              <a:xfrm flipV="1">
                <a:off x="4878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833" name="Group 385"/>
              <p:cNvGrpSpPr>
                <a:grpSpLocks/>
              </p:cNvGrpSpPr>
              <p:nvPr/>
            </p:nvGrpSpPr>
            <p:grpSpPr bwMode="auto">
              <a:xfrm>
                <a:off x="4515" y="2115"/>
                <a:ext cx="363" cy="91"/>
                <a:chOff x="3243" y="1116"/>
                <a:chExt cx="363" cy="91"/>
              </a:xfrm>
            </p:grpSpPr>
            <p:grpSp>
              <p:nvGrpSpPr>
                <p:cNvPr id="232834" name="Group 386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835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36" name="Oval 388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37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838" name="Rectangle 390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839" name="Rectangle 391"/>
              <p:cNvSpPr>
                <a:spLocks noChangeArrowheads="1"/>
              </p:cNvSpPr>
              <p:nvPr/>
            </p:nvSpPr>
            <p:spPr bwMode="auto">
              <a:xfrm>
                <a:off x="5060" y="2069"/>
                <a:ext cx="544" cy="18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840" name="Line 392"/>
              <p:cNvSpPr>
                <a:spLocks noChangeShapeType="1"/>
              </p:cNvSpPr>
              <p:nvPr/>
            </p:nvSpPr>
            <p:spPr bwMode="auto">
              <a:xfrm flipV="1">
                <a:off x="5151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41" name="Line 393"/>
              <p:cNvSpPr>
                <a:spLocks noChangeShapeType="1"/>
              </p:cNvSpPr>
              <p:nvPr/>
            </p:nvSpPr>
            <p:spPr bwMode="auto">
              <a:xfrm flipV="1">
                <a:off x="5514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842" name="Group 394"/>
              <p:cNvGrpSpPr>
                <a:grpSpLocks/>
              </p:cNvGrpSpPr>
              <p:nvPr/>
            </p:nvGrpSpPr>
            <p:grpSpPr bwMode="auto">
              <a:xfrm>
                <a:off x="5151" y="2115"/>
                <a:ext cx="363" cy="91"/>
                <a:chOff x="3243" y="1116"/>
                <a:chExt cx="363" cy="91"/>
              </a:xfrm>
            </p:grpSpPr>
            <p:grpSp>
              <p:nvGrpSpPr>
                <p:cNvPr id="232843" name="Group 395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844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45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46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847" name="Rectangle 399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32848" name="Group 400"/>
            <p:cNvGrpSpPr>
              <a:grpSpLocks/>
            </p:cNvGrpSpPr>
            <p:nvPr/>
          </p:nvGrpSpPr>
          <p:grpSpPr bwMode="auto">
            <a:xfrm>
              <a:off x="3152" y="3248"/>
              <a:ext cx="2452" cy="182"/>
              <a:chOff x="3152" y="2069"/>
              <a:chExt cx="2452" cy="182"/>
            </a:xfrm>
          </p:grpSpPr>
          <p:sp>
            <p:nvSpPr>
              <p:cNvPr id="232849" name="Rectangle 401"/>
              <p:cNvSpPr>
                <a:spLocks noChangeArrowheads="1"/>
              </p:cNvSpPr>
              <p:nvPr/>
            </p:nvSpPr>
            <p:spPr bwMode="auto">
              <a:xfrm>
                <a:off x="3152" y="2069"/>
                <a:ext cx="544" cy="182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850" name="Line 402"/>
              <p:cNvSpPr>
                <a:spLocks noChangeShapeType="1"/>
              </p:cNvSpPr>
              <p:nvPr/>
            </p:nvSpPr>
            <p:spPr bwMode="auto">
              <a:xfrm flipV="1">
                <a:off x="3243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51" name="Line 403"/>
              <p:cNvSpPr>
                <a:spLocks noChangeShapeType="1"/>
              </p:cNvSpPr>
              <p:nvPr/>
            </p:nvSpPr>
            <p:spPr bwMode="auto">
              <a:xfrm flipV="1">
                <a:off x="3606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852" name="Group 404"/>
              <p:cNvGrpSpPr>
                <a:grpSpLocks/>
              </p:cNvGrpSpPr>
              <p:nvPr/>
            </p:nvGrpSpPr>
            <p:grpSpPr bwMode="auto">
              <a:xfrm>
                <a:off x="3243" y="2115"/>
                <a:ext cx="363" cy="91"/>
                <a:chOff x="3243" y="1116"/>
                <a:chExt cx="363" cy="91"/>
              </a:xfrm>
            </p:grpSpPr>
            <p:grpSp>
              <p:nvGrpSpPr>
                <p:cNvPr id="232853" name="Group 405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854" name="Oval 40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55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56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857" name="Rectangle 409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858" name="Rectangle 410"/>
              <p:cNvSpPr>
                <a:spLocks noChangeArrowheads="1"/>
              </p:cNvSpPr>
              <p:nvPr/>
            </p:nvSpPr>
            <p:spPr bwMode="auto">
              <a:xfrm>
                <a:off x="3788" y="2069"/>
                <a:ext cx="544" cy="182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859" name="Line 411"/>
              <p:cNvSpPr>
                <a:spLocks noChangeShapeType="1"/>
              </p:cNvSpPr>
              <p:nvPr/>
            </p:nvSpPr>
            <p:spPr bwMode="auto">
              <a:xfrm flipV="1">
                <a:off x="3879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60" name="Line 412"/>
              <p:cNvSpPr>
                <a:spLocks noChangeShapeType="1"/>
              </p:cNvSpPr>
              <p:nvPr/>
            </p:nvSpPr>
            <p:spPr bwMode="auto">
              <a:xfrm flipV="1">
                <a:off x="4242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861" name="Group 413"/>
              <p:cNvGrpSpPr>
                <a:grpSpLocks/>
              </p:cNvGrpSpPr>
              <p:nvPr/>
            </p:nvGrpSpPr>
            <p:grpSpPr bwMode="auto">
              <a:xfrm>
                <a:off x="3879" y="2115"/>
                <a:ext cx="363" cy="91"/>
                <a:chOff x="3243" y="1116"/>
                <a:chExt cx="363" cy="91"/>
              </a:xfrm>
            </p:grpSpPr>
            <p:grpSp>
              <p:nvGrpSpPr>
                <p:cNvPr id="232862" name="Group 414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863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64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65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866" name="Rectangle 418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867" name="Rectangle 419"/>
              <p:cNvSpPr>
                <a:spLocks noChangeArrowheads="1"/>
              </p:cNvSpPr>
              <p:nvPr/>
            </p:nvSpPr>
            <p:spPr bwMode="auto">
              <a:xfrm>
                <a:off x="4424" y="2069"/>
                <a:ext cx="544" cy="18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868" name="Line 420"/>
              <p:cNvSpPr>
                <a:spLocks noChangeShapeType="1"/>
              </p:cNvSpPr>
              <p:nvPr/>
            </p:nvSpPr>
            <p:spPr bwMode="auto">
              <a:xfrm flipV="1">
                <a:off x="4515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69" name="Line 421"/>
              <p:cNvSpPr>
                <a:spLocks noChangeShapeType="1"/>
              </p:cNvSpPr>
              <p:nvPr/>
            </p:nvSpPr>
            <p:spPr bwMode="auto">
              <a:xfrm flipV="1">
                <a:off x="4878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870" name="Group 422"/>
              <p:cNvGrpSpPr>
                <a:grpSpLocks/>
              </p:cNvGrpSpPr>
              <p:nvPr/>
            </p:nvGrpSpPr>
            <p:grpSpPr bwMode="auto">
              <a:xfrm>
                <a:off x="4515" y="2115"/>
                <a:ext cx="363" cy="91"/>
                <a:chOff x="3243" y="1116"/>
                <a:chExt cx="363" cy="91"/>
              </a:xfrm>
            </p:grpSpPr>
            <p:grpSp>
              <p:nvGrpSpPr>
                <p:cNvPr id="232871" name="Group 423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872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73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74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875" name="Rectangle 427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876" name="Rectangle 428"/>
              <p:cNvSpPr>
                <a:spLocks noChangeArrowheads="1"/>
              </p:cNvSpPr>
              <p:nvPr/>
            </p:nvSpPr>
            <p:spPr bwMode="auto">
              <a:xfrm>
                <a:off x="5060" y="2069"/>
                <a:ext cx="544" cy="18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877" name="Line 429"/>
              <p:cNvSpPr>
                <a:spLocks noChangeShapeType="1"/>
              </p:cNvSpPr>
              <p:nvPr/>
            </p:nvSpPr>
            <p:spPr bwMode="auto">
              <a:xfrm flipV="1">
                <a:off x="5151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78" name="Line 430"/>
              <p:cNvSpPr>
                <a:spLocks noChangeShapeType="1"/>
              </p:cNvSpPr>
              <p:nvPr/>
            </p:nvSpPr>
            <p:spPr bwMode="auto">
              <a:xfrm flipV="1">
                <a:off x="5514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879" name="Group 431"/>
              <p:cNvGrpSpPr>
                <a:grpSpLocks/>
              </p:cNvGrpSpPr>
              <p:nvPr/>
            </p:nvGrpSpPr>
            <p:grpSpPr bwMode="auto">
              <a:xfrm>
                <a:off x="5151" y="2115"/>
                <a:ext cx="363" cy="91"/>
                <a:chOff x="3243" y="1116"/>
                <a:chExt cx="363" cy="91"/>
              </a:xfrm>
            </p:grpSpPr>
            <p:grpSp>
              <p:nvGrpSpPr>
                <p:cNvPr id="232880" name="Group 432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881" name="Oval 43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82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883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884" name="Rectangle 436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32917" name="Group 469"/>
            <p:cNvGrpSpPr>
              <a:grpSpLocks/>
            </p:cNvGrpSpPr>
            <p:nvPr/>
          </p:nvGrpSpPr>
          <p:grpSpPr bwMode="auto">
            <a:xfrm>
              <a:off x="3198" y="2976"/>
              <a:ext cx="2041" cy="273"/>
              <a:chOff x="3198" y="2976"/>
              <a:chExt cx="2041" cy="273"/>
            </a:xfrm>
          </p:grpSpPr>
          <p:sp>
            <p:nvSpPr>
              <p:cNvPr id="232888" name="Line 440"/>
              <p:cNvSpPr>
                <a:spLocks noChangeShapeType="1"/>
              </p:cNvSpPr>
              <p:nvPr/>
            </p:nvSpPr>
            <p:spPr bwMode="auto">
              <a:xfrm>
                <a:off x="3651" y="2976"/>
                <a:ext cx="1452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95" name="Line 447"/>
              <p:cNvSpPr>
                <a:spLocks noChangeShapeType="1"/>
              </p:cNvSpPr>
              <p:nvPr/>
            </p:nvSpPr>
            <p:spPr bwMode="auto">
              <a:xfrm>
                <a:off x="3515" y="2976"/>
                <a:ext cx="953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96" name="Line 448"/>
              <p:cNvSpPr>
                <a:spLocks noChangeShapeType="1"/>
              </p:cNvSpPr>
              <p:nvPr/>
            </p:nvSpPr>
            <p:spPr bwMode="auto">
              <a:xfrm>
                <a:off x="3334" y="2976"/>
                <a:ext cx="499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09" name="Line 461"/>
              <p:cNvSpPr>
                <a:spLocks noChangeShapeType="1"/>
              </p:cNvSpPr>
              <p:nvPr/>
            </p:nvSpPr>
            <p:spPr bwMode="auto">
              <a:xfrm>
                <a:off x="3198" y="2976"/>
                <a:ext cx="0" cy="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13" name="Line 465"/>
              <p:cNvSpPr>
                <a:spLocks noChangeShapeType="1"/>
              </p:cNvSpPr>
              <p:nvPr/>
            </p:nvSpPr>
            <p:spPr bwMode="auto">
              <a:xfrm flipH="1">
                <a:off x="3969" y="2976"/>
                <a:ext cx="0" cy="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14" name="Line 466"/>
              <p:cNvSpPr>
                <a:spLocks noChangeShapeType="1"/>
              </p:cNvSpPr>
              <p:nvPr/>
            </p:nvSpPr>
            <p:spPr bwMode="auto">
              <a:xfrm flipH="1">
                <a:off x="3334" y="2976"/>
                <a:ext cx="499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15" name="Line 467"/>
              <p:cNvSpPr>
                <a:spLocks noChangeShapeType="1"/>
              </p:cNvSpPr>
              <p:nvPr/>
            </p:nvSpPr>
            <p:spPr bwMode="auto">
              <a:xfrm>
                <a:off x="4150" y="2976"/>
                <a:ext cx="454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16" name="Line 468"/>
              <p:cNvSpPr>
                <a:spLocks noChangeShapeType="1"/>
              </p:cNvSpPr>
              <p:nvPr/>
            </p:nvSpPr>
            <p:spPr bwMode="auto">
              <a:xfrm>
                <a:off x="4286" y="2976"/>
                <a:ext cx="953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32918" name="Group 470"/>
            <p:cNvGrpSpPr>
              <a:grpSpLocks/>
            </p:cNvGrpSpPr>
            <p:nvPr/>
          </p:nvGrpSpPr>
          <p:grpSpPr bwMode="auto">
            <a:xfrm flipH="1">
              <a:off x="3515" y="2976"/>
              <a:ext cx="2041" cy="273"/>
              <a:chOff x="3198" y="2976"/>
              <a:chExt cx="2041" cy="273"/>
            </a:xfrm>
          </p:grpSpPr>
          <p:sp>
            <p:nvSpPr>
              <p:cNvPr id="232919" name="Line 471"/>
              <p:cNvSpPr>
                <a:spLocks noChangeShapeType="1"/>
              </p:cNvSpPr>
              <p:nvPr/>
            </p:nvSpPr>
            <p:spPr bwMode="auto">
              <a:xfrm>
                <a:off x="3651" y="2976"/>
                <a:ext cx="1452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20" name="Line 472"/>
              <p:cNvSpPr>
                <a:spLocks noChangeShapeType="1"/>
              </p:cNvSpPr>
              <p:nvPr/>
            </p:nvSpPr>
            <p:spPr bwMode="auto">
              <a:xfrm>
                <a:off x="3515" y="2976"/>
                <a:ext cx="953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21" name="Line 473"/>
              <p:cNvSpPr>
                <a:spLocks noChangeShapeType="1"/>
              </p:cNvSpPr>
              <p:nvPr/>
            </p:nvSpPr>
            <p:spPr bwMode="auto">
              <a:xfrm>
                <a:off x="3334" y="2976"/>
                <a:ext cx="499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22" name="Line 474"/>
              <p:cNvSpPr>
                <a:spLocks noChangeShapeType="1"/>
              </p:cNvSpPr>
              <p:nvPr/>
            </p:nvSpPr>
            <p:spPr bwMode="auto">
              <a:xfrm>
                <a:off x="3198" y="2976"/>
                <a:ext cx="0" cy="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23" name="Line 475"/>
              <p:cNvSpPr>
                <a:spLocks noChangeShapeType="1"/>
              </p:cNvSpPr>
              <p:nvPr/>
            </p:nvSpPr>
            <p:spPr bwMode="auto">
              <a:xfrm flipH="1">
                <a:off x="3969" y="2976"/>
                <a:ext cx="0" cy="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24" name="Line 476"/>
              <p:cNvSpPr>
                <a:spLocks noChangeShapeType="1"/>
              </p:cNvSpPr>
              <p:nvPr/>
            </p:nvSpPr>
            <p:spPr bwMode="auto">
              <a:xfrm flipH="1">
                <a:off x="3334" y="2976"/>
                <a:ext cx="499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25" name="Line 477"/>
              <p:cNvSpPr>
                <a:spLocks noChangeShapeType="1"/>
              </p:cNvSpPr>
              <p:nvPr/>
            </p:nvSpPr>
            <p:spPr bwMode="auto">
              <a:xfrm>
                <a:off x="4150" y="2976"/>
                <a:ext cx="454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26" name="Line 478"/>
              <p:cNvSpPr>
                <a:spLocks noChangeShapeType="1"/>
              </p:cNvSpPr>
              <p:nvPr/>
            </p:nvSpPr>
            <p:spPr bwMode="auto">
              <a:xfrm>
                <a:off x="4286" y="2976"/>
                <a:ext cx="953" cy="27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232983" name="Group 535"/>
          <p:cNvGrpSpPr>
            <a:grpSpLocks/>
          </p:cNvGrpSpPr>
          <p:nvPr/>
        </p:nvGrpSpPr>
        <p:grpSpPr bwMode="auto">
          <a:xfrm>
            <a:off x="5003800" y="5878513"/>
            <a:ext cx="3892550" cy="574675"/>
            <a:chOff x="3152" y="3612"/>
            <a:chExt cx="2452" cy="362"/>
          </a:xfrm>
        </p:grpSpPr>
        <p:grpSp>
          <p:nvGrpSpPr>
            <p:cNvPr id="232927" name="Group 479"/>
            <p:cNvGrpSpPr>
              <a:grpSpLocks/>
            </p:cNvGrpSpPr>
            <p:nvPr/>
          </p:nvGrpSpPr>
          <p:grpSpPr bwMode="auto">
            <a:xfrm>
              <a:off x="3152" y="3702"/>
              <a:ext cx="2452" cy="182"/>
              <a:chOff x="3152" y="2069"/>
              <a:chExt cx="2452" cy="182"/>
            </a:xfrm>
          </p:grpSpPr>
          <p:sp>
            <p:nvSpPr>
              <p:cNvPr id="232928" name="Rectangle 480"/>
              <p:cNvSpPr>
                <a:spLocks noChangeArrowheads="1"/>
              </p:cNvSpPr>
              <p:nvPr/>
            </p:nvSpPr>
            <p:spPr bwMode="auto">
              <a:xfrm>
                <a:off x="3152" y="2069"/>
                <a:ext cx="544" cy="182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929" name="Line 481"/>
              <p:cNvSpPr>
                <a:spLocks noChangeShapeType="1"/>
              </p:cNvSpPr>
              <p:nvPr/>
            </p:nvSpPr>
            <p:spPr bwMode="auto">
              <a:xfrm flipV="1">
                <a:off x="3243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30" name="Line 482"/>
              <p:cNvSpPr>
                <a:spLocks noChangeShapeType="1"/>
              </p:cNvSpPr>
              <p:nvPr/>
            </p:nvSpPr>
            <p:spPr bwMode="auto">
              <a:xfrm flipV="1">
                <a:off x="3606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931" name="Group 483"/>
              <p:cNvGrpSpPr>
                <a:grpSpLocks/>
              </p:cNvGrpSpPr>
              <p:nvPr/>
            </p:nvGrpSpPr>
            <p:grpSpPr bwMode="auto">
              <a:xfrm>
                <a:off x="3243" y="2115"/>
                <a:ext cx="363" cy="91"/>
                <a:chOff x="3243" y="1116"/>
                <a:chExt cx="363" cy="91"/>
              </a:xfrm>
            </p:grpSpPr>
            <p:grpSp>
              <p:nvGrpSpPr>
                <p:cNvPr id="232932" name="Group 484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933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934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935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936" name="Rectangle 488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937" name="Rectangle 489"/>
              <p:cNvSpPr>
                <a:spLocks noChangeArrowheads="1"/>
              </p:cNvSpPr>
              <p:nvPr/>
            </p:nvSpPr>
            <p:spPr bwMode="auto">
              <a:xfrm>
                <a:off x="3788" y="2069"/>
                <a:ext cx="544" cy="182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938" name="Line 490"/>
              <p:cNvSpPr>
                <a:spLocks noChangeShapeType="1"/>
              </p:cNvSpPr>
              <p:nvPr/>
            </p:nvSpPr>
            <p:spPr bwMode="auto">
              <a:xfrm flipV="1">
                <a:off x="3879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39" name="Line 491"/>
              <p:cNvSpPr>
                <a:spLocks noChangeShapeType="1"/>
              </p:cNvSpPr>
              <p:nvPr/>
            </p:nvSpPr>
            <p:spPr bwMode="auto">
              <a:xfrm flipV="1">
                <a:off x="4242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940" name="Group 492"/>
              <p:cNvGrpSpPr>
                <a:grpSpLocks/>
              </p:cNvGrpSpPr>
              <p:nvPr/>
            </p:nvGrpSpPr>
            <p:grpSpPr bwMode="auto">
              <a:xfrm>
                <a:off x="3879" y="2115"/>
                <a:ext cx="363" cy="91"/>
                <a:chOff x="3243" y="1116"/>
                <a:chExt cx="363" cy="91"/>
              </a:xfrm>
            </p:grpSpPr>
            <p:grpSp>
              <p:nvGrpSpPr>
                <p:cNvPr id="232941" name="Group 493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942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943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944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945" name="Rectangle 497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946" name="Rectangle 498"/>
              <p:cNvSpPr>
                <a:spLocks noChangeArrowheads="1"/>
              </p:cNvSpPr>
              <p:nvPr/>
            </p:nvSpPr>
            <p:spPr bwMode="auto">
              <a:xfrm>
                <a:off x="4424" y="2069"/>
                <a:ext cx="544" cy="18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947" name="Line 499"/>
              <p:cNvSpPr>
                <a:spLocks noChangeShapeType="1"/>
              </p:cNvSpPr>
              <p:nvPr/>
            </p:nvSpPr>
            <p:spPr bwMode="auto">
              <a:xfrm flipV="1">
                <a:off x="4515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48" name="Line 500"/>
              <p:cNvSpPr>
                <a:spLocks noChangeShapeType="1"/>
              </p:cNvSpPr>
              <p:nvPr/>
            </p:nvSpPr>
            <p:spPr bwMode="auto">
              <a:xfrm flipV="1">
                <a:off x="4878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949" name="Group 501"/>
              <p:cNvGrpSpPr>
                <a:grpSpLocks/>
              </p:cNvGrpSpPr>
              <p:nvPr/>
            </p:nvGrpSpPr>
            <p:grpSpPr bwMode="auto">
              <a:xfrm>
                <a:off x="4515" y="2115"/>
                <a:ext cx="363" cy="91"/>
                <a:chOff x="3243" y="1116"/>
                <a:chExt cx="363" cy="91"/>
              </a:xfrm>
            </p:grpSpPr>
            <p:grpSp>
              <p:nvGrpSpPr>
                <p:cNvPr id="232950" name="Group 502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951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952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953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954" name="Rectangle 506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955" name="Rectangle 507"/>
              <p:cNvSpPr>
                <a:spLocks noChangeArrowheads="1"/>
              </p:cNvSpPr>
              <p:nvPr/>
            </p:nvSpPr>
            <p:spPr bwMode="auto">
              <a:xfrm>
                <a:off x="5060" y="2069"/>
                <a:ext cx="544" cy="18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956" name="Line 508"/>
              <p:cNvSpPr>
                <a:spLocks noChangeShapeType="1"/>
              </p:cNvSpPr>
              <p:nvPr/>
            </p:nvSpPr>
            <p:spPr bwMode="auto">
              <a:xfrm flipV="1">
                <a:off x="5151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57" name="Line 509"/>
              <p:cNvSpPr>
                <a:spLocks noChangeShapeType="1"/>
              </p:cNvSpPr>
              <p:nvPr/>
            </p:nvSpPr>
            <p:spPr bwMode="auto">
              <a:xfrm flipV="1">
                <a:off x="5514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958" name="Group 510"/>
              <p:cNvGrpSpPr>
                <a:grpSpLocks/>
              </p:cNvGrpSpPr>
              <p:nvPr/>
            </p:nvGrpSpPr>
            <p:grpSpPr bwMode="auto">
              <a:xfrm>
                <a:off x="5151" y="2115"/>
                <a:ext cx="363" cy="91"/>
                <a:chOff x="3243" y="1116"/>
                <a:chExt cx="363" cy="91"/>
              </a:xfrm>
            </p:grpSpPr>
            <p:grpSp>
              <p:nvGrpSpPr>
                <p:cNvPr id="232959" name="Group 511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960" name="Oval 51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961" name="Oval 513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962" name="Oval 514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963" name="Rectangle 515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32969" name="Group 521"/>
            <p:cNvGrpSpPr>
              <a:grpSpLocks/>
            </p:cNvGrpSpPr>
            <p:nvPr/>
          </p:nvGrpSpPr>
          <p:grpSpPr bwMode="auto">
            <a:xfrm>
              <a:off x="3651" y="3612"/>
              <a:ext cx="182" cy="362"/>
              <a:chOff x="3651" y="3612"/>
              <a:chExt cx="182" cy="362"/>
            </a:xfrm>
          </p:grpSpPr>
          <p:sp>
            <p:nvSpPr>
              <p:cNvPr id="232964" name="Line 516"/>
              <p:cNvSpPr>
                <a:spLocks noChangeShapeType="1"/>
              </p:cNvSpPr>
              <p:nvPr/>
            </p:nvSpPr>
            <p:spPr bwMode="auto">
              <a:xfrm>
                <a:off x="3651" y="3884"/>
                <a:ext cx="0" cy="9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65" name="Line 517"/>
              <p:cNvSpPr>
                <a:spLocks noChangeShapeType="1"/>
              </p:cNvSpPr>
              <p:nvPr/>
            </p:nvSpPr>
            <p:spPr bwMode="auto">
              <a:xfrm>
                <a:off x="3833" y="3612"/>
                <a:ext cx="0" cy="9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66" name="Line 518"/>
              <p:cNvSpPr>
                <a:spLocks noChangeShapeType="1"/>
              </p:cNvSpPr>
              <p:nvPr/>
            </p:nvSpPr>
            <p:spPr bwMode="auto">
              <a:xfrm>
                <a:off x="3742" y="3612"/>
                <a:ext cx="0" cy="362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67" name="Line 519"/>
              <p:cNvSpPr>
                <a:spLocks noChangeShapeType="1"/>
              </p:cNvSpPr>
              <p:nvPr/>
            </p:nvSpPr>
            <p:spPr bwMode="auto">
              <a:xfrm>
                <a:off x="3651" y="3974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68" name="Line 520"/>
              <p:cNvSpPr>
                <a:spLocks noChangeShapeType="1"/>
              </p:cNvSpPr>
              <p:nvPr/>
            </p:nvSpPr>
            <p:spPr bwMode="auto">
              <a:xfrm>
                <a:off x="3742" y="3612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32970" name="Group 522"/>
            <p:cNvGrpSpPr>
              <a:grpSpLocks/>
            </p:cNvGrpSpPr>
            <p:nvPr/>
          </p:nvGrpSpPr>
          <p:grpSpPr bwMode="auto">
            <a:xfrm>
              <a:off x="4286" y="3612"/>
              <a:ext cx="182" cy="362"/>
              <a:chOff x="3651" y="3612"/>
              <a:chExt cx="182" cy="362"/>
            </a:xfrm>
          </p:grpSpPr>
          <p:sp>
            <p:nvSpPr>
              <p:cNvPr id="232971" name="Line 523"/>
              <p:cNvSpPr>
                <a:spLocks noChangeShapeType="1"/>
              </p:cNvSpPr>
              <p:nvPr/>
            </p:nvSpPr>
            <p:spPr bwMode="auto">
              <a:xfrm>
                <a:off x="3651" y="3884"/>
                <a:ext cx="0" cy="9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72" name="Line 524"/>
              <p:cNvSpPr>
                <a:spLocks noChangeShapeType="1"/>
              </p:cNvSpPr>
              <p:nvPr/>
            </p:nvSpPr>
            <p:spPr bwMode="auto">
              <a:xfrm>
                <a:off x="3833" y="3612"/>
                <a:ext cx="0" cy="9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73" name="Line 525"/>
              <p:cNvSpPr>
                <a:spLocks noChangeShapeType="1"/>
              </p:cNvSpPr>
              <p:nvPr/>
            </p:nvSpPr>
            <p:spPr bwMode="auto">
              <a:xfrm>
                <a:off x="3742" y="3612"/>
                <a:ext cx="0" cy="362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74" name="Line 526"/>
              <p:cNvSpPr>
                <a:spLocks noChangeShapeType="1"/>
              </p:cNvSpPr>
              <p:nvPr/>
            </p:nvSpPr>
            <p:spPr bwMode="auto">
              <a:xfrm>
                <a:off x="3651" y="3974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75" name="Line 527"/>
              <p:cNvSpPr>
                <a:spLocks noChangeShapeType="1"/>
              </p:cNvSpPr>
              <p:nvPr/>
            </p:nvSpPr>
            <p:spPr bwMode="auto">
              <a:xfrm>
                <a:off x="3742" y="3612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32976" name="Group 528"/>
            <p:cNvGrpSpPr>
              <a:grpSpLocks/>
            </p:cNvGrpSpPr>
            <p:nvPr/>
          </p:nvGrpSpPr>
          <p:grpSpPr bwMode="auto">
            <a:xfrm>
              <a:off x="4921" y="3612"/>
              <a:ext cx="182" cy="362"/>
              <a:chOff x="3651" y="3612"/>
              <a:chExt cx="182" cy="362"/>
            </a:xfrm>
          </p:grpSpPr>
          <p:sp>
            <p:nvSpPr>
              <p:cNvPr id="232977" name="Line 529"/>
              <p:cNvSpPr>
                <a:spLocks noChangeShapeType="1"/>
              </p:cNvSpPr>
              <p:nvPr/>
            </p:nvSpPr>
            <p:spPr bwMode="auto">
              <a:xfrm>
                <a:off x="3651" y="3884"/>
                <a:ext cx="0" cy="9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78" name="Line 530"/>
              <p:cNvSpPr>
                <a:spLocks noChangeShapeType="1"/>
              </p:cNvSpPr>
              <p:nvPr/>
            </p:nvSpPr>
            <p:spPr bwMode="auto">
              <a:xfrm>
                <a:off x="3833" y="3612"/>
                <a:ext cx="0" cy="9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79" name="Line 531"/>
              <p:cNvSpPr>
                <a:spLocks noChangeShapeType="1"/>
              </p:cNvSpPr>
              <p:nvPr/>
            </p:nvSpPr>
            <p:spPr bwMode="auto">
              <a:xfrm>
                <a:off x="3742" y="3612"/>
                <a:ext cx="0" cy="362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80" name="Line 532"/>
              <p:cNvSpPr>
                <a:spLocks noChangeShapeType="1"/>
              </p:cNvSpPr>
              <p:nvPr/>
            </p:nvSpPr>
            <p:spPr bwMode="auto">
              <a:xfrm>
                <a:off x="3651" y="3974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81" name="Line 533"/>
              <p:cNvSpPr>
                <a:spLocks noChangeShapeType="1"/>
              </p:cNvSpPr>
              <p:nvPr/>
            </p:nvSpPr>
            <p:spPr bwMode="auto">
              <a:xfrm>
                <a:off x="3742" y="3612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232988" name="Group 540"/>
          <p:cNvGrpSpPr>
            <a:grpSpLocks/>
          </p:cNvGrpSpPr>
          <p:nvPr/>
        </p:nvGrpSpPr>
        <p:grpSpPr bwMode="auto">
          <a:xfrm>
            <a:off x="5003800" y="3500438"/>
            <a:ext cx="3892550" cy="865187"/>
            <a:chOff x="3152" y="2205"/>
            <a:chExt cx="2452" cy="545"/>
          </a:xfrm>
        </p:grpSpPr>
        <p:grpSp>
          <p:nvGrpSpPr>
            <p:cNvPr id="232810" name="Group 362"/>
            <p:cNvGrpSpPr>
              <a:grpSpLocks/>
            </p:cNvGrpSpPr>
            <p:nvPr/>
          </p:nvGrpSpPr>
          <p:grpSpPr bwMode="auto">
            <a:xfrm>
              <a:off x="3152" y="2205"/>
              <a:ext cx="2452" cy="182"/>
              <a:chOff x="3152" y="2069"/>
              <a:chExt cx="2452" cy="182"/>
            </a:xfrm>
          </p:grpSpPr>
          <p:sp>
            <p:nvSpPr>
              <p:cNvPr id="232765" name="Rectangle 317"/>
              <p:cNvSpPr>
                <a:spLocks noChangeArrowheads="1"/>
              </p:cNvSpPr>
              <p:nvPr/>
            </p:nvSpPr>
            <p:spPr bwMode="auto">
              <a:xfrm>
                <a:off x="3152" y="2069"/>
                <a:ext cx="544" cy="182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766" name="Line 318"/>
              <p:cNvSpPr>
                <a:spLocks noChangeShapeType="1"/>
              </p:cNvSpPr>
              <p:nvPr/>
            </p:nvSpPr>
            <p:spPr bwMode="auto">
              <a:xfrm flipV="1">
                <a:off x="3243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67" name="Line 319"/>
              <p:cNvSpPr>
                <a:spLocks noChangeShapeType="1"/>
              </p:cNvSpPr>
              <p:nvPr/>
            </p:nvSpPr>
            <p:spPr bwMode="auto">
              <a:xfrm flipV="1">
                <a:off x="3606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768" name="Group 320"/>
              <p:cNvGrpSpPr>
                <a:grpSpLocks/>
              </p:cNvGrpSpPr>
              <p:nvPr/>
            </p:nvGrpSpPr>
            <p:grpSpPr bwMode="auto">
              <a:xfrm>
                <a:off x="3243" y="2115"/>
                <a:ext cx="363" cy="91"/>
                <a:chOff x="3243" y="1116"/>
                <a:chExt cx="363" cy="91"/>
              </a:xfrm>
            </p:grpSpPr>
            <p:grpSp>
              <p:nvGrpSpPr>
                <p:cNvPr id="232769" name="Group 321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770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771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772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773" name="Rectangle 325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774" name="Rectangle 326"/>
              <p:cNvSpPr>
                <a:spLocks noChangeArrowheads="1"/>
              </p:cNvSpPr>
              <p:nvPr/>
            </p:nvSpPr>
            <p:spPr bwMode="auto">
              <a:xfrm>
                <a:off x="3788" y="2069"/>
                <a:ext cx="544" cy="182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775" name="Line 327"/>
              <p:cNvSpPr>
                <a:spLocks noChangeShapeType="1"/>
              </p:cNvSpPr>
              <p:nvPr/>
            </p:nvSpPr>
            <p:spPr bwMode="auto">
              <a:xfrm flipV="1">
                <a:off x="3879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76" name="Line 328"/>
              <p:cNvSpPr>
                <a:spLocks noChangeShapeType="1"/>
              </p:cNvSpPr>
              <p:nvPr/>
            </p:nvSpPr>
            <p:spPr bwMode="auto">
              <a:xfrm flipV="1">
                <a:off x="4242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777" name="Group 329"/>
              <p:cNvGrpSpPr>
                <a:grpSpLocks/>
              </p:cNvGrpSpPr>
              <p:nvPr/>
            </p:nvGrpSpPr>
            <p:grpSpPr bwMode="auto">
              <a:xfrm>
                <a:off x="3879" y="2115"/>
                <a:ext cx="363" cy="91"/>
                <a:chOff x="3243" y="1116"/>
                <a:chExt cx="363" cy="91"/>
              </a:xfrm>
            </p:grpSpPr>
            <p:grpSp>
              <p:nvGrpSpPr>
                <p:cNvPr id="232778" name="Group 330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779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780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781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782" name="Rectangle 334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783" name="Rectangle 335"/>
              <p:cNvSpPr>
                <a:spLocks noChangeArrowheads="1"/>
              </p:cNvSpPr>
              <p:nvPr/>
            </p:nvSpPr>
            <p:spPr bwMode="auto">
              <a:xfrm>
                <a:off x="4424" y="2069"/>
                <a:ext cx="544" cy="18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784" name="Line 336"/>
              <p:cNvSpPr>
                <a:spLocks noChangeShapeType="1"/>
              </p:cNvSpPr>
              <p:nvPr/>
            </p:nvSpPr>
            <p:spPr bwMode="auto">
              <a:xfrm flipV="1">
                <a:off x="4515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85" name="Line 337"/>
              <p:cNvSpPr>
                <a:spLocks noChangeShapeType="1"/>
              </p:cNvSpPr>
              <p:nvPr/>
            </p:nvSpPr>
            <p:spPr bwMode="auto">
              <a:xfrm flipV="1">
                <a:off x="4878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786" name="Group 338"/>
              <p:cNvGrpSpPr>
                <a:grpSpLocks/>
              </p:cNvGrpSpPr>
              <p:nvPr/>
            </p:nvGrpSpPr>
            <p:grpSpPr bwMode="auto">
              <a:xfrm>
                <a:off x="4515" y="2115"/>
                <a:ext cx="363" cy="91"/>
                <a:chOff x="3243" y="1116"/>
                <a:chExt cx="363" cy="91"/>
              </a:xfrm>
            </p:grpSpPr>
            <p:grpSp>
              <p:nvGrpSpPr>
                <p:cNvPr id="232787" name="Group 339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788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789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790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791" name="Rectangle 343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2792" name="Rectangle 344"/>
              <p:cNvSpPr>
                <a:spLocks noChangeArrowheads="1"/>
              </p:cNvSpPr>
              <p:nvPr/>
            </p:nvSpPr>
            <p:spPr bwMode="auto">
              <a:xfrm>
                <a:off x="5060" y="2069"/>
                <a:ext cx="544" cy="18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793" name="Line 345"/>
              <p:cNvSpPr>
                <a:spLocks noChangeShapeType="1"/>
              </p:cNvSpPr>
              <p:nvPr/>
            </p:nvSpPr>
            <p:spPr bwMode="auto">
              <a:xfrm flipV="1">
                <a:off x="5151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94" name="Line 346"/>
              <p:cNvSpPr>
                <a:spLocks noChangeShapeType="1"/>
              </p:cNvSpPr>
              <p:nvPr/>
            </p:nvSpPr>
            <p:spPr bwMode="auto">
              <a:xfrm flipV="1">
                <a:off x="5514" y="20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32795" name="Group 347"/>
              <p:cNvGrpSpPr>
                <a:grpSpLocks/>
              </p:cNvGrpSpPr>
              <p:nvPr/>
            </p:nvGrpSpPr>
            <p:grpSpPr bwMode="auto">
              <a:xfrm>
                <a:off x="5151" y="2115"/>
                <a:ext cx="363" cy="91"/>
                <a:chOff x="3243" y="1116"/>
                <a:chExt cx="363" cy="91"/>
              </a:xfrm>
            </p:grpSpPr>
            <p:grpSp>
              <p:nvGrpSpPr>
                <p:cNvPr id="232796" name="Group 348"/>
                <p:cNvGrpSpPr>
                  <a:grpSpLocks/>
                </p:cNvGrpSpPr>
                <p:nvPr/>
              </p:nvGrpSpPr>
              <p:grpSpPr bwMode="auto">
                <a:xfrm>
                  <a:off x="3356" y="1148"/>
                  <a:ext cx="136" cy="27"/>
                  <a:chOff x="2880" y="1026"/>
                  <a:chExt cx="227" cy="45"/>
                </a:xfrm>
              </p:grpSpPr>
              <p:sp>
                <p:nvSpPr>
                  <p:cNvPr id="232797" name="Oval 34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798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799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026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2800" name="Rectangle 352"/>
                <p:cNvSpPr>
                  <a:spLocks noChangeArrowheads="1"/>
                </p:cNvSpPr>
                <p:nvPr/>
              </p:nvSpPr>
              <p:spPr bwMode="auto">
                <a:xfrm>
                  <a:off x="3243" y="1116"/>
                  <a:ext cx="363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32801" name="Oval 353"/>
            <p:cNvSpPr>
              <a:spLocks noChangeArrowheads="1"/>
            </p:cNvSpPr>
            <p:nvPr/>
          </p:nvSpPr>
          <p:spPr bwMode="auto">
            <a:xfrm>
              <a:off x="3379" y="247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32802" name="Oval 354"/>
            <p:cNvSpPr>
              <a:spLocks noChangeArrowheads="1"/>
            </p:cNvSpPr>
            <p:nvPr/>
          </p:nvSpPr>
          <p:spPr bwMode="auto">
            <a:xfrm>
              <a:off x="3379" y="265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32804" name="Line 356"/>
            <p:cNvSpPr>
              <a:spLocks noChangeShapeType="1"/>
            </p:cNvSpPr>
            <p:nvPr/>
          </p:nvSpPr>
          <p:spPr bwMode="auto">
            <a:xfrm>
              <a:off x="3424" y="2387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805" name="Line 357"/>
            <p:cNvSpPr>
              <a:spLocks noChangeShapeType="1"/>
            </p:cNvSpPr>
            <p:nvPr/>
          </p:nvSpPr>
          <p:spPr bwMode="auto">
            <a:xfrm flipH="1">
              <a:off x="3470" y="2387"/>
              <a:ext cx="589" cy="13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809" name="Line 361"/>
            <p:cNvSpPr>
              <a:spLocks noChangeShapeType="1"/>
            </p:cNvSpPr>
            <p:nvPr/>
          </p:nvSpPr>
          <p:spPr bwMode="auto">
            <a:xfrm flipH="1">
              <a:off x="3470" y="2523"/>
              <a:ext cx="1179" cy="18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984" name="Line 536"/>
            <p:cNvSpPr>
              <a:spLocks noChangeShapeType="1"/>
            </p:cNvSpPr>
            <p:nvPr/>
          </p:nvSpPr>
          <p:spPr bwMode="auto">
            <a:xfrm>
              <a:off x="3424" y="2568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985" name="Oval 537"/>
            <p:cNvSpPr>
              <a:spLocks noChangeArrowheads="1"/>
            </p:cNvSpPr>
            <p:nvPr/>
          </p:nvSpPr>
          <p:spPr bwMode="auto">
            <a:xfrm>
              <a:off x="4649" y="247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600">
                  <a:latin typeface="Arial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32986" name="Line 538"/>
            <p:cNvSpPr>
              <a:spLocks noChangeShapeType="1"/>
            </p:cNvSpPr>
            <p:nvPr/>
          </p:nvSpPr>
          <p:spPr bwMode="auto">
            <a:xfrm>
              <a:off x="4694" y="2387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987" name="Line 539"/>
            <p:cNvSpPr>
              <a:spLocks noChangeShapeType="1"/>
            </p:cNvSpPr>
            <p:nvPr/>
          </p:nvSpPr>
          <p:spPr bwMode="auto">
            <a:xfrm flipH="1">
              <a:off x="4740" y="2387"/>
              <a:ext cx="589" cy="13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スーパーコンピュータの原理</a:t>
            </a:r>
            <a:br>
              <a:rPr lang="ja-JP" altLang="en-US" sz="2400"/>
            </a:br>
            <a:r>
              <a:rPr lang="ja-JP" altLang="en-US"/>
              <a:t>大量同種演算は何でも得意か</a:t>
            </a:r>
            <a:r>
              <a:rPr lang="en-US" altLang="ja-JP"/>
              <a:t>? (2/2)</a:t>
            </a:r>
          </a:p>
        </p:txBody>
      </p:sp>
      <p:sp>
        <p:nvSpPr>
          <p:cNvPr id="230448" name="AutoShape 48"/>
          <p:cNvSpPr>
            <a:spLocks noChangeArrowheads="1"/>
          </p:cNvSpPr>
          <p:nvPr/>
        </p:nvSpPr>
        <p:spPr bwMode="auto">
          <a:xfrm>
            <a:off x="250825" y="4149725"/>
            <a:ext cx="8642350" cy="287338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>
                <a:ea typeface="ＭＳ Ｐゴシック" pitchFamily="50" charset="-128"/>
              </a:rPr>
              <a:t>21.9TB/sec=17.5Tbit/sec=200Mbit/sec</a:t>
            </a:r>
            <a:r>
              <a:rPr lang="en-US" altLang="ja-JP" sz="2000"/>
              <a:t>×</a:t>
            </a:r>
            <a:r>
              <a:rPr lang="en-US" altLang="ja-JP" sz="2000">
                <a:solidFill>
                  <a:srgbClr val="CC0000"/>
                </a:solidFill>
                <a:ea typeface="ＭＳ Ｐゴシック" pitchFamily="50" charset="-128"/>
              </a:rPr>
              <a:t>874,000</a:t>
            </a:r>
          </a:p>
        </p:txBody>
      </p:sp>
      <p:sp>
        <p:nvSpPr>
          <p:cNvPr id="230449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70875" cy="606425"/>
          </a:xfrm>
          <a:noFill/>
          <a:ln/>
        </p:spPr>
        <p:txBody>
          <a:bodyPr/>
          <a:lstStyle/>
          <a:p>
            <a:r>
              <a:rPr lang="ja-JP" altLang="en-US"/>
              <a:t>京大スパコン </a:t>
            </a:r>
            <a:r>
              <a:rPr lang="en-US" altLang="ja-JP"/>
              <a:t>(Camphor) </a:t>
            </a:r>
            <a:r>
              <a:rPr lang="ja-JP" altLang="en-US"/>
              <a:t>の通信速度</a:t>
            </a:r>
          </a:p>
        </p:txBody>
      </p:sp>
      <p:sp>
        <p:nvSpPr>
          <p:cNvPr id="230450" name="Line 50"/>
          <p:cNvSpPr>
            <a:spLocks noChangeShapeType="1"/>
          </p:cNvSpPr>
          <p:nvPr/>
        </p:nvSpPr>
        <p:spPr bwMode="auto">
          <a:xfrm>
            <a:off x="2528888" y="3214688"/>
            <a:ext cx="0" cy="863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452" name="Line 52"/>
          <p:cNvSpPr>
            <a:spLocks noChangeShapeType="1"/>
          </p:cNvSpPr>
          <p:nvPr/>
        </p:nvSpPr>
        <p:spPr bwMode="auto">
          <a:xfrm>
            <a:off x="6561138" y="3214688"/>
            <a:ext cx="0" cy="863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453" name="Rectangle 53"/>
          <p:cNvSpPr>
            <a:spLocks noChangeArrowheads="1"/>
          </p:cNvSpPr>
          <p:nvPr/>
        </p:nvSpPr>
        <p:spPr bwMode="auto">
          <a:xfrm>
            <a:off x="6804025" y="3287713"/>
            <a:ext cx="13684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ea typeface="ＭＳ Ｐゴシック" pitchFamily="50" charset="-128"/>
              </a:rPr>
              <a:t>9.3GB/sec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ea typeface="ＭＳ Ｐゴシック" pitchFamily="50" charset="-128"/>
              </a:rPr>
              <a:t>=74.4Gbit/sec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ea typeface="ＭＳ Ｐゴシック" pitchFamily="50" charset="-128"/>
              </a:rPr>
              <a:t>=200Mbit/sec</a:t>
            </a:r>
            <a:r>
              <a:rPr lang="en-US" altLang="ja-JP" sz="1600"/>
              <a:t>×</a:t>
            </a:r>
            <a:r>
              <a:rPr lang="en-US" altLang="ja-JP" sz="1600">
                <a:ea typeface="ＭＳ Ｐゴシック" pitchFamily="50" charset="-128"/>
              </a:rPr>
              <a:t>372</a:t>
            </a:r>
          </a:p>
        </p:txBody>
      </p:sp>
      <p:sp>
        <p:nvSpPr>
          <p:cNvPr id="230454" name="Arc 54"/>
          <p:cNvSpPr>
            <a:spLocks/>
          </p:cNvSpPr>
          <p:nvPr/>
        </p:nvSpPr>
        <p:spPr bwMode="auto">
          <a:xfrm flipV="1">
            <a:off x="2843213" y="3359150"/>
            <a:ext cx="3457575" cy="647700"/>
          </a:xfrm>
          <a:custGeom>
            <a:avLst/>
            <a:gdLst>
              <a:gd name="G0" fmla="+- 21577 0 0"/>
              <a:gd name="G1" fmla="+- 21600 0 0"/>
              <a:gd name="G2" fmla="+- 21600 0 0"/>
              <a:gd name="T0" fmla="*/ 0 w 43177"/>
              <a:gd name="T1" fmla="*/ 20595 h 21600"/>
              <a:gd name="T2" fmla="*/ 43177 w 43177"/>
              <a:gd name="T3" fmla="*/ 21600 h 21600"/>
              <a:gd name="T4" fmla="*/ 21577 w 4317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77" h="21600" fill="none" extrusionOk="0">
                <a:moveTo>
                  <a:pt x="0" y="20595"/>
                </a:moveTo>
                <a:cubicBezTo>
                  <a:pt x="537" y="9068"/>
                  <a:pt x="10038" y="-1"/>
                  <a:pt x="21577" y="0"/>
                </a:cubicBezTo>
                <a:cubicBezTo>
                  <a:pt x="33506" y="0"/>
                  <a:pt x="43177" y="9670"/>
                  <a:pt x="43177" y="21600"/>
                </a:cubicBezTo>
              </a:path>
              <a:path w="43177" h="21600" stroke="0" extrusionOk="0">
                <a:moveTo>
                  <a:pt x="0" y="20595"/>
                </a:moveTo>
                <a:cubicBezTo>
                  <a:pt x="537" y="9068"/>
                  <a:pt x="10038" y="-1"/>
                  <a:pt x="21577" y="0"/>
                </a:cubicBezTo>
                <a:cubicBezTo>
                  <a:pt x="33506" y="0"/>
                  <a:pt x="43177" y="9670"/>
                  <a:pt x="43177" y="21600"/>
                </a:cubicBezTo>
                <a:lnTo>
                  <a:pt x="21577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55" name="Rectangle 55"/>
          <p:cNvSpPr>
            <a:spLocks noChangeArrowheads="1"/>
          </p:cNvSpPr>
          <p:nvPr/>
        </p:nvSpPr>
        <p:spPr bwMode="auto">
          <a:xfrm>
            <a:off x="3994150" y="3575050"/>
            <a:ext cx="1154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2</a:t>
            </a:r>
            <a:r>
              <a:rPr lang="en-US" altLang="ja-JP" sz="1800"/>
              <a:t>μ</a:t>
            </a:r>
            <a:r>
              <a:rPr lang="en-US" altLang="ja-JP" sz="1800">
                <a:ea typeface="ＭＳ Ｐゴシック" pitchFamily="50" charset="-128"/>
              </a:rPr>
              <a:t>sec</a:t>
            </a:r>
          </a:p>
        </p:txBody>
      </p:sp>
      <p:sp>
        <p:nvSpPr>
          <p:cNvPr id="230456" name="Rectangle 56"/>
          <p:cNvSpPr>
            <a:spLocks noChangeArrowheads="1"/>
          </p:cNvSpPr>
          <p:nvPr/>
        </p:nvSpPr>
        <p:spPr bwMode="auto">
          <a:xfrm>
            <a:off x="1979613" y="1557338"/>
            <a:ext cx="11541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320GFlops</a:t>
            </a:r>
          </a:p>
        </p:txBody>
      </p:sp>
      <p:sp>
        <p:nvSpPr>
          <p:cNvPr id="230457" name="Rectangle 57"/>
          <p:cNvSpPr>
            <a:spLocks noChangeArrowheads="1"/>
          </p:cNvSpPr>
          <p:nvPr/>
        </p:nvSpPr>
        <p:spPr bwMode="auto">
          <a:xfrm>
            <a:off x="6010275" y="1557338"/>
            <a:ext cx="1154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a typeface="ＭＳ Ｐゴシック" pitchFamily="50" charset="-128"/>
              </a:rPr>
              <a:t>320GFlops</a:t>
            </a:r>
          </a:p>
        </p:txBody>
      </p:sp>
      <p:sp>
        <p:nvSpPr>
          <p:cNvPr id="230458" name="Rectangle 58"/>
          <p:cNvSpPr>
            <a:spLocks noChangeArrowheads="1"/>
          </p:cNvSpPr>
          <p:nvPr/>
        </p:nvSpPr>
        <p:spPr bwMode="auto">
          <a:xfrm>
            <a:off x="684213" y="4724400"/>
            <a:ext cx="8270875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</a:pPr>
            <a:r>
              <a:rPr lang="en-US" altLang="ja-JP"/>
              <a:t>1</a:t>
            </a:r>
            <a:r>
              <a:rPr lang="ja-JP" altLang="en-US"/>
              <a:t>個の数値</a:t>
            </a:r>
            <a:r>
              <a:rPr lang="en-US" altLang="ja-JP"/>
              <a:t>(8B)</a:t>
            </a:r>
            <a:r>
              <a:rPr lang="ja-JP" altLang="en-US"/>
              <a:t>の通信時間＝</a:t>
            </a:r>
            <a:r>
              <a:rPr lang="en-US" altLang="ja-JP"/>
              <a:t>2μsec</a:t>
            </a: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  <a:buFont typeface="Wingdings" pitchFamily="2" charset="2"/>
              <a:buNone/>
            </a:pPr>
            <a:r>
              <a:rPr lang="en-US" altLang="ja-JP"/>
              <a:t>	</a:t>
            </a:r>
            <a:r>
              <a:rPr lang="ja-JP" altLang="en-US"/>
              <a:t>＝</a:t>
            </a:r>
            <a:r>
              <a:rPr lang="en-US" altLang="ja-JP">
                <a:solidFill>
                  <a:srgbClr val="CC0000"/>
                </a:solidFill>
              </a:rPr>
              <a:t>640,000</a:t>
            </a:r>
            <a:r>
              <a:rPr lang="ja-JP" altLang="en-US"/>
              <a:t>個分の演算時間</a:t>
            </a: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</a:pPr>
            <a:r>
              <a:rPr lang="en-US" altLang="ja-JP"/>
              <a:t>10</a:t>
            </a:r>
            <a:r>
              <a:rPr lang="ja-JP" altLang="en-US"/>
              <a:t>億個の数値</a:t>
            </a:r>
            <a:r>
              <a:rPr lang="en-US" altLang="ja-JP"/>
              <a:t>(8GB)</a:t>
            </a:r>
            <a:r>
              <a:rPr lang="ja-JP" altLang="en-US"/>
              <a:t>の通信時間＝</a:t>
            </a:r>
            <a:r>
              <a:rPr lang="en-US" altLang="ja-JP"/>
              <a:t>0.86</a:t>
            </a:r>
            <a:r>
              <a:rPr lang="ja-JP" altLang="en-US"/>
              <a:t>秒</a:t>
            </a: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  <a:buFont typeface="Wingdings" pitchFamily="2" charset="2"/>
              <a:buNone/>
            </a:pPr>
            <a:r>
              <a:rPr lang="ja-JP" altLang="en-US"/>
              <a:t>	＝</a:t>
            </a:r>
            <a:r>
              <a:rPr lang="en-US" altLang="ja-JP">
                <a:solidFill>
                  <a:srgbClr val="CC0000"/>
                </a:solidFill>
              </a:rPr>
              <a:t>2,752</a:t>
            </a:r>
            <a:r>
              <a:rPr lang="ja-JP" altLang="en-US"/>
              <a:t>億個分の演算時間</a:t>
            </a:r>
          </a:p>
        </p:txBody>
      </p:sp>
      <p:pic>
        <p:nvPicPr>
          <p:cNvPr id="230459" name="Picture 59" descr="xe6-n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36893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60" name="Picture 60" descr="xe6-n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36893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61" name="AutoShape 61"/>
          <p:cNvSpPr>
            <a:spLocks noChangeArrowheads="1"/>
          </p:cNvSpPr>
          <p:nvPr/>
        </p:nvSpPr>
        <p:spPr bwMode="auto">
          <a:xfrm>
            <a:off x="7208838" y="4692650"/>
            <a:ext cx="1847850" cy="412750"/>
          </a:xfrm>
          <a:prstGeom prst="wedgeRoundRectCallout">
            <a:avLst>
              <a:gd name="adj1" fmla="val -56569"/>
              <a:gd name="adj2" fmla="val -13169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>
                <a:cs typeface="Arial" charset="0"/>
                <a:sym typeface="Symbol" pitchFamily="18" charset="2"/>
              </a:rPr>
              <a:t>   </a:t>
            </a:r>
            <a:r>
              <a:rPr lang="ja-JP" altLang="en-US" sz="2000">
                <a:cs typeface="Arial" charset="0"/>
                <a:sym typeface="Symbol" pitchFamily="18" charset="2"/>
              </a:rPr>
              <a:t>では</a:t>
            </a:r>
            <a:r>
              <a:rPr lang="en-US" altLang="ja-JP" sz="2000">
                <a:cs typeface="Arial" charset="0"/>
                <a:sym typeface="Symbol" pitchFamily="18" charset="2"/>
              </a:rPr>
              <a:t>×</a:t>
            </a:r>
            <a:r>
              <a:rPr lang="en-US" altLang="ja-JP" sz="2000">
                <a:solidFill>
                  <a:srgbClr val="CC0000"/>
                </a:solidFill>
                <a:cs typeface="Arial" charset="0"/>
                <a:sym typeface="Symbol" pitchFamily="18" charset="2"/>
              </a:rPr>
              <a:t>1.1</a:t>
            </a:r>
            <a:r>
              <a:rPr lang="ja-JP" altLang="en-US" sz="2000">
                <a:solidFill>
                  <a:srgbClr val="CC0000"/>
                </a:solidFill>
                <a:cs typeface="Arial" charset="0"/>
                <a:sym typeface="Symbol" pitchFamily="18" charset="2"/>
              </a:rPr>
              <a:t>億</a:t>
            </a:r>
          </a:p>
        </p:txBody>
      </p:sp>
      <p:pic>
        <p:nvPicPr>
          <p:cNvPr id="230462" name="Picture 62" descr="K-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4643438"/>
            <a:ext cx="4286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まとめ＆課題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スーパーコンピュータは </a:t>
            </a:r>
            <a:r>
              <a:rPr lang="en-US" altLang="ja-JP"/>
              <a:t>...</a:t>
            </a:r>
          </a:p>
          <a:p>
            <a:pPr lvl="1"/>
            <a:r>
              <a:rPr lang="ja-JP" altLang="en-US"/>
              <a:t>大量の同じ</a:t>
            </a:r>
            <a:r>
              <a:rPr lang="en-US" altLang="ja-JP"/>
              <a:t>(</a:t>
            </a:r>
            <a:r>
              <a:rPr lang="ja-JP" altLang="en-US"/>
              <a:t>ような</a:t>
            </a:r>
            <a:r>
              <a:rPr lang="en-US" altLang="ja-JP"/>
              <a:t>)</a:t>
            </a:r>
            <a:r>
              <a:rPr lang="ja-JP" altLang="en-US"/>
              <a:t>演算</a:t>
            </a:r>
            <a:r>
              <a:rPr lang="en-US" altLang="ja-JP"/>
              <a:t>(</a:t>
            </a:r>
            <a:r>
              <a:rPr lang="ja-JP" altLang="en-US"/>
              <a:t>や処理</a:t>
            </a:r>
            <a:r>
              <a:rPr lang="en-US" altLang="ja-JP"/>
              <a:t>)</a:t>
            </a:r>
            <a:r>
              <a:rPr lang="ja-JP" altLang="en-US"/>
              <a:t>が得意</a:t>
            </a:r>
          </a:p>
          <a:p>
            <a:pPr lvl="1"/>
            <a:r>
              <a:rPr lang="ja-JP" altLang="en-US"/>
              <a:t>ただし演算どうしの</a:t>
            </a:r>
            <a:r>
              <a:rPr lang="ja-JP" altLang="en-US">
                <a:solidFill>
                  <a:srgbClr val="CC0000"/>
                </a:solidFill>
              </a:rPr>
              <a:t>依存性が少ない</a:t>
            </a:r>
            <a:r>
              <a:rPr lang="ja-JP" altLang="en-US"/>
              <a:t>ことが必要</a:t>
            </a:r>
          </a:p>
          <a:p>
            <a:pPr>
              <a:buFont typeface="Wingdings" pitchFamily="2" charset="2"/>
              <a:buNone/>
            </a:pPr>
            <a:r>
              <a:rPr lang="ja-JP" altLang="en-US">
                <a:solidFill>
                  <a:srgbClr val="CC0000"/>
                </a:solidFill>
                <a:sym typeface="Wingdings" pitchFamily="2" charset="2"/>
              </a:rPr>
              <a:t></a:t>
            </a:r>
            <a:r>
              <a:rPr lang="ja-JP" altLang="en-US"/>
              <a:t>そんな都合のよい問題はあるのか？</a:t>
            </a:r>
          </a:p>
          <a:p>
            <a:pPr>
              <a:buFont typeface="Wingdings" pitchFamily="2" charset="2"/>
              <a:buNone/>
            </a:pPr>
            <a:endParaRPr lang="ja-JP" altLang="en-US"/>
          </a:p>
          <a:p>
            <a:r>
              <a:rPr lang="ja-JP" altLang="en-US">
                <a:sym typeface="Symbol" pitchFamily="18" charset="2"/>
              </a:rPr>
              <a:t>そこで</a:t>
            </a:r>
            <a:r>
              <a:rPr lang="ja-JP" altLang="en-US">
                <a:solidFill>
                  <a:srgbClr val="CC0000"/>
                </a:solidFill>
                <a:sym typeface="Symbol" pitchFamily="18" charset="2"/>
              </a:rPr>
              <a:t>レポート課題</a:t>
            </a:r>
          </a:p>
          <a:p>
            <a:pPr>
              <a:buFont typeface="Wingdings" pitchFamily="2" charset="2"/>
              <a:buNone/>
            </a:pPr>
            <a:r>
              <a:rPr lang="ja-JP" altLang="en-US">
                <a:sym typeface="Symbol" pitchFamily="18" charset="2"/>
              </a:rPr>
              <a:t>	</a:t>
            </a:r>
            <a:r>
              <a:rPr lang="en-US" altLang="ja-JP">
                <a:sym typeface="Symbol" pitchFamily="18" charset="2"/>
              </a:rPr>
              <a:t>(</a:t>
            </a:r>
            <a:r>
              <a:rPr lang="ja-JP" altLang="en-US">
                <a:sym typeface="Symbol" pitchFamily="18" charset="2"/>
              </a:rPr>
              <a:t>できればスパコンに適する大規模な</a:t>
            </a:r>
            <a:r>
              <a:rPr lang="en-US" altLang="ja-JP">
                <a:sym typeface="Symbol" pitchFamily="18" charset="2"/>
              </a:rPr>
              <a:t>)</a:t>
            </a:r>
            <a:r>
              <a:rPr lang="ja-JP" altLang="en-US">
                <a:sym typeface="Symbol" pitchFamily="18" charset="2"/>
              </a:rPr>
              <a:t>並列計算に   より高い性能が期待できる</a:t>
            </a:r>
            <a:r>
              <a:rPr lang="ja-JP" altLang="en-US">
                <a:solidFill>
                  <a:srgbClr val="CC0000"/>
                </a:solidFill>
                <a:sym typeface="Symbol" pitchFamily="18" charset="2"/>
              </a:rPr>
              <a:t>実際的な</a:t>
            </a:r>
            <a:r>
              <a:rPr lang="ja-JP" altLang="en-US">
                <a:sym typeface="Symbol" pitchFamily="18" charset="2"/>
              </a:rPr>
              <a:t>問題を一つ挙げ、なぜその問題が並列計算に適するのかを説明せよ。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どのぐらいスーパー？ </a:t>
            </a:r>
            <a:r>
              <a:rPr lang="en-US" altLang="ja-JP" sz="3600"/>
              <a:t>(2/2)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65213"/>
            <a:ext cx="8270875" cy="5400675"/>
          </a:xfrm>
        </p:spPr>
        <p:txBody>
          <a:bodyPr/>
          <a:lstStyle/>
          <a:p>
            <a:pPr>
              <a:tabLst>
                <a:tab pos="1339850" algn="l"/>
                <a:tab pos="2420938" algn="l"/>
                <a:tab pos="6015038" algn="l"/>
              </a:tabLst>
            </a:pPr>
            <a:r>
              <a:rPr lang="en-US" altLang="ja-JP"/>
              <a:t>     </a:t>
            </a:r>
            <a:r>
              <a:rPr lang="ja-JP" altLang="en-US"/>
              <a:t>＝       </a:t>
            </a:r>
            <a:r>
              <a:rPr lang="en-US" altLang="ja-JP"/>
              <a:t>×180</a:t>
            </a:r>
            <a:r>
              <a:rPr lang="ja-JP" altLang="en-US"/>
              <a:t>万と              ＝             </a:t>
            </a:r>
            <a:r>
              <a:rPr lang="en-US" altLang="ja-JP"/>
              <a:t>×3</a:t>
            </a:r>
            <a:r>
              <a:rPr lang="ja-JP" altLang="en-US"/>
              <a:t>は</a:t>
            </a:r>
            <a:r>
              <a:rPr lang="ja-JP" altLang="en-US">
                <a:solidFill>
                  <a:srgbClr val="CC0000"/>
                </a:solidFill>
              </a:rPr>
              <a:t>話が違う</a:t>
            </a:r>
          </a:p>
          <a:p>
            <a:pPr>
              <a:tabLst>
                <a:tab pos="1339850" algn="l"/>
                <a:tab pos="2420938" algn="l"/>
                <a:tab pos="6015038" algn="l"/>
              </a:tabLst>
            </a:pPr>
            <a:r>
              <a:rPr lang="ja-JP" altLang="en-US"/>
              <a:t>同じ土俵で比べるなら</a:t>
            </a:r>
          </a:p>
          <a:p>
            <a:pPr lvl="1">
              <a:tabLst>
                <a:tab pos="1339850" algn="l"/>
                <a:tab pos="2420938" algn="l"/>
                <a:tab pos="6015038" algn="l"/>
              </a:tabLst>
            </a:pPr>
            <a:r>
              <a:rPr lang="en-US" altLang="ja-JP"/>
              <a:t>N700</a:t>
            </a:r>
            <a:r>
              <a:rPr lang="ja-JP" altLang="en-US"/>
              <a:t>系	： </a:t>
            </a:r>
            <a:r>
              <a:rPr lang="en-US" altLang="ja-JP">
                <a:latin typeface="Arial Rounded MT Bold" pitchFamily="34" charset="0"/>
              </a:rPr>
              <a:t>300km/h×1323</a:t>
            </a:r>
            <a:r>
              <a:rPr lang="ja-JP" altLang="en-US">
                <a:latin typeface="Arial Rounded MT Bold" pitchFamily="34" charset="0"/>
              </a:rPr>
              <a:t>人＝</a:t>
            </a:r>
            <a:r>
              <a:rPr lang="en-US" altLang="ja-JP">
                <a:latin typeface="Arial Rounded MT Bold" pitchFamily="34" charset="0"/>
              </a:rPr>
              <a:t>396,900</a:t>
            </a:r>
            <a:r>
              <a:rPr lang="ja-JP" altLang="en-US">
                <a:latin typeface="Arial Rounded MT Bold" pitchFamily="34" charset="0"/>
              </a:rPr>
              <a:t>人・</a:t>
            </a:r>
            <a:r>
              <a:rPr lang="en-US" altLang="ja-JP">
                <a:latin typeface="Arial Rounded MT Bold" pitchFamily="34" charset="0"/>
              </a:rPr>
              <a:t>km/h</a:t>
            </a:r>
          </a:p>
          <a:p>
            <a:pPr lvl="1">
              <a:buFont typeface="Wingdings" pitchFamily="2" charset="2"/>
              <a:buNone/>
              <a:tabLst>
                <a:tab pos="1339850" algn="l"/>
                <a:tab pos="2420938" algn="l"/>
                <a:tab pos="6015038" algn="l"/>
              </a:tabLst>
            </a:pPr>
            <a:r>
              <a:rPr lang="en-US" altLang="ja-JP"/>
              <a:t>÷B767-300	</a:t>
            </a:r>
            <a:r>
              <a:rPr lang="ja-JP" altLang="en-US"/>
              <a:t>： </a:t>
            </a:r>
            <a:r>
              <a:rPr lang="en-US" altLang="ja-JP">
                <a:latin typeface="Arial Rounded MT Bold" pitchFamily="34" charset="0"/>
              </a:rPr>
              <a:t>880km/h×</a:t>
            </a:r>
            <a:r>
              <a:rPr lang="en-US" altLang="ja-JP" sz="1600">
                <a:latin typeface="Arial Rounded MT Bold" pitchFamily="34" charset="0"/>
              </a:rPr>
              <a:t>  </a:t>
            </a:r>
            <a:r>
              <a:rPr lang="en-US" altLang="ja-JP">
                <a:latin typeface="Arial Rounded MT Bold" pitchFamily="34" charset="0"/>
              </a:rPr>
              <a:t> 270</a:t>
            </a:r>
            <a:r>
              <a:rPr lang="ja-JP" altLang="en-US">
                <a:latin typeface="Arial Rounded MT Bold" pitchFamily="34" charset="0"/>
              </a:rPr>
              <a:t>人＝</a:t>
            </a:r>
            <a:r>
              <a:rPr lang="en-US" altLang="ja-JP">
                <a:latin typeface="Arial Rounded MT Bold" pitchFamily="34" charset="0"/>
              </a:rPr>
              <a:t>237,600</a:t>
            </a:r>
            <a:r>
              <a:rPr lang="ja-JP" altLang="en-US">
                <a:latin typeface="Arial Rounded MT Bold" pitchFamily="34" charset="0"/>
              </a:rPr>
              <a:t>人・</a:t>
            </a:r>
            <a:r>
              <a:rPr lang="en-US" altLang="ja-JP">
                <a:latin typeface="Arial Rounded MT Bold" pitchFamily="34" charset="0"/>
              </a:rPr>
              <a:t>km/h</a:t>
            </a:r>
          </a:p>
          <a:p>
            <a:pPr lvl="1">
              <a:buFont typeface="Wingdings" pitchFamily="2" charset="2"/>
              <a:buNone/>
              <a:tabLst>
                <a:tab pos="1339850" algn="l"/>
                <a:tab pos="2420938" algn="l"/>
                <a:tab pos="6015038" algn="l"/>
              </a:tabLst>
            </a:pPr>
            <a:r>
              <a:rPr lang="ja-JP" altLang="en-US"/>
              <a:t>＝</a:t>
            </a:r>
            <a:r>
              <a:rPr lang="en-US" altLang="ja-JP"/>
              <a:t>1.67 </a:t>
            </a:r>
            <a:r>
              <a:rPr lang="ja-JP" altLang="en-US"/>
              <a:t>（倍も新幹線は飛行機より高速）</a:t>
            </a:r>
          </a:p>
          <a:p>
            <a:pPr>
              <a:tabLst>
                <a:tab pos="1339850" algn="l"/>
                <a:tab pos="2420938" algn="l"/>
                <a:tab pos="6015038" algn="l"/>
              </a:tabLst>
            </a:pPr>
            <a:r>
              <a:rPr lang="en-US" altLang="ja-JP"/>
              <a:t>180</a:t>
            </a:r>
            <a:r>
              <a:rPr lang="ja-JP" altLang="en-US"/>
              <a:t>万倍を細かく見ると</a:t>
            </a:r>
          </a:p>
          <a:p>
            <a:pPr lvl="1">
              <a:tabLst>
                <a:tab pos="1339850" algn="l"/>
                <a:tab pos="2420938" algn="l"/>
                <a:tab pos="6015038" algn="l"/>
              </a:tabLst>
            </a:pPr>
            <a:r>
              <a:rPr lang="ja-JP" altLang="en-US"/>
              <a:t>	： </a:t>
            </a:r>
            <a:r>
              <a:rPr lang="en-US" altLang="ja-JP"/>
              <a:t>2.0GHz×</a:t>
            </a:r>
            <a:r>
              <a:rPr lang="en-US" altLang="ja-JP">
                <a:solidFill>
                  <a:srgbClr val="008000"/>
                </a:solidFill>
              </a:rPr>
              <a:t>8</a:t>
            </a:r>
            <a:r>
              <a:rPr lang="en-US" altLang="ja-JP"/>
              <a:t>×</a:t>
            </a:r>
            <a:r>
              <a:rPr lang="en-US" altLang="ja-JP">
                <a:solidFill>
                  <a:srgbClr val="996633"/>
                </a:solidFill>
              </a:rPr>
              <a:t>8</a:t>
            </a:r>
            <a:r>
              <a:rPr lang="en-US" altLang="ja-JP"/>
              <a:t>×</a:t>
            </a:r>
            <a:r>
              <a:rPr lang="en-US" altLang="ja-JP">
                <a:solidFill>
                  <a:srgbClr val="0000CC"/>
                </a:solidFill>
              </a:rPr>
              <a:t>88,128</a:t>
            </a:r>
          </a:p>
          <a:p>
            <a:pPr lvl="1">
              <a:lnSpc>
                <a:spcPct val="160000"/>
              </a:lnSpc>
              <a:buFont typeface="Wingdings" pitchFamily="2" charset="2"/>
              <a:buNone/>
              <a:tabLst>
                <a:tab pos="1339850" algn="l"/>
                <a:tab pos="2420938" algn="l"/>
                <a:tab pos="6015038" algn="l"/>
              </a:tabLst>
            </a:pPr>
            <a:r>
              <a:rPr lang="en-US" altLang="ja-JP"/>
              <a:t>÷	</a:t>
            </a:r>
            <a:r>
              <a:rPr lang="ja-JP" altLang="en-US"/>
              <a:t>： </a:t>
            </a:r>
            <a:r>
              <a:rPr lang="en-US" altLang="ja-JP"/>
              <a:t>1.6GHz×</a:t>
            </a:r>
            <a:r>
              <a:rPr lang="en-US" altLang="ja-JP">
                <a:solidFill>
                  <a:srgbClr val="008000"/>
                </a:solidFill>
              </a:rPr>
              <a:t>2</a:t>
            </a:r>
            <a:r>
              <a:rPr lang="en-US" altLang="ja-JP"/>
              <a:t>×</a:t>
            </a:r>
            <a:r>
              <a:rPr lang="en-US" altLang="ja-JP">
                <a:solidFill>
                  <a:srgbClr val="996633"/>
                </a:solidFill>
              </a:rPr>
              <a:t>2</a:t>
            </a:r>
            <a:r>
              <a:rPr lang="en-US" altLang="ja-JP"/>
              <a:t>×</a:t>
            </a:r>
            <a:r>
              <a:rPr lang="en-US" altLang="ja-JP">
                <a:solidFill>
                  <a:srgbClr val="0000CC"/>
                </a:solidFill>
              </a:rPr>
              <a:t>1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  <a:tabLst>
                <a:tab pos="1339850" algn="l"/>
                <a:tab pos="2420938" algn="l"/>
                <a:tab pos="6015038" algn="l"/>
              </a:tabLst>
            </a:pPr>
            <a:r>
              <a:rPr lang="ja-JP" altLang="en-US"/>
              <a:t>＝</a:t>
            </a:r>
            <a:r>
              <a:rPr lang="en-US" altLang="ja-JP"/>
              <a:t>1,797,120</a:t>
            </a:r>
          </a:p>
          <a:p>
            <a:pPr lvl="1">
              <a:tabLst>
                <a:tab pos="1339850" algn="l"/>
                <a:tab pos="2420938" algn="l"/>
                <a:tab pos="6015038" algn="l"/>
              </a:tabLst>
            </a:pPr>
            <a:endParaRPr lang="en-US" altLang="ja-JP"/>
          </a:p>
        </p:txBody>
      </p:sp>
      <p:pic>
        <p:nvPicPr>
          <p:cNvPr id="248836" name="Picture 4" descr="desk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908050"/>
            <a:ext cx="8128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37" name="Picture 5" descr="K-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914400"/>
            <a:ext cx="5683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38" name="Picture 6" descr="nozom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104900"/>
            <a:ext cx="13620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39" name="Picture 7" descr="B767_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069975"/>
            <a:ext cx="154463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40" name="Picture 8" descr="desk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68863"/>
            <a:ext cx="6508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41" name="Picture 9" descr="K-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149725"/>
            <a:ext cx="5683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3829050" y="4371975"/>
            <a:ext cx="2217738" cy="4254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8843" name="AutoShape 11"/>
          <p:cNvSpPr>
            <a:spLocks noChangeArrowheads="1"/>
          </p:cNvSpPr>
          <p:nvPr/>
        </p:nvSpPr>
        <p:spPr bwMode="auto">
          <a:xfrm>
            <a:off x="6178550" y="3854450"/>
            <a:ext cx="1706563" cy="366713"/>
          </a:xfrm>
          <a:prstGeom prst="wedgeRoundRectCallout">
            <a:avLst>
              <a:gd name="adj1" fmla="val -55074"/>
              <a:gd name="adj2" fmla="val 125264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ここが</a:t>
            </a:r>
            <a:r>
              <a:rPr lang="ja-JP" altLang="en-US" sz="2000">
                <a:solidFill>
                  <a:srgbClr val="CC0000"/>
                </a:solidFill>
              </a:rPr>
              <a:t>スーパー</a:t>
            </a:r>
          </a:p>
        </p:txBody>
      </p:sp>
      <p:sp>
        <p:nvSpPr>
          <p:cNvPr id="248844" name="AutoShape 12"/>
          <p:cNvSpPr>
            <a:spLocks noChangeArrowheads="1"/>
          </p:cNvSpPr>
          <p:nvPr/>
        </p:nvSpPr>
        <p:spPr bwMode="auto">
          <a:xfrm>
            <a:off x="2398713" y="5940425"/>
            <a:ext cx="1592262" cy="512763"/>
          </a:xfrm>
          <a:prstGeom prst="wedgeRoundRectCallout">
            <a:avLst>
              <a:gd name="adj1" fmla="val 29958"/>
              <a:gd name="adj2" fmla="val -148454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          Atom 330</a:t>
            </a:r>
            <a:endParaRPr lang="en-US" altLang="ja-JP" sz="1600">
              <a:solidFill>
                <a:srgbClr val="CC0000"/>
              </a:solidFill>
              <a:latin typeface="Arial Rounded MT Bold" pitchFamily="34" charset="0"/>
            </a:endParaRPr>
          </a:p>
        </p:txBody>
      </p:sp>
      <p:pic>
        <p:nvPicPr>
          <p:cNvPr id="248845" name="Picture 13" descr="intel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6021388"/>
            <a:ext cx="554038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46" name="AutoShape 14"/>
          <p:cNvSpPr>
            <a:spLocks noChangeArrowheads="1"/>
          </p:cNvSpPr>
          <p:nvPr/>
        </p:nvSpPr>
        <p:spPr bwMode="auto">
          <a:xfrm>
            <a:off x="4356100" y="5664200"/>
            <a:ext cx="1728788" cy="776288"/>
          </a:xfrm>
          <a:prstGeom prst="wedgeRoundRectCallout">
            <a:avLst>
              <a:gd name="adj1" fmla="val -60102"/>
              <a:gd name="adj2" fmla="val -79245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          Core i7</a:t>
            </a:r>
            <a:r>
              <a:rPr lang="ja-JP" altLang="en-US" sz="1600">
                <a:latin typeface="Arial Rounded MT Bold" pitchFamily="34" charset="0"/>
              </a:rPr>
              <a:t>なら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3.3GHz×</a:t>
            </a:r>
            <a:r>
              <a:rPr lang="en-US" altLang="ja-JP" sz="1600">
                <a:solidFill>
                  <a:srgbClr val="008000"/>
                </a:solidFill>
                <a:latin typeface="Arial Rounded MT Bold" pitchFamily="34" charset="0"/>
              </a:rPr>
              <a:t>8</a:t>
            </a:r>
            <a:r>
              <a:rPr lang="en-US" altLang="ja-JP" sz="1600">
                <a:latin typeface="Arial Rounded MT Bold" pitchFamily="34" charset="0"/>
              </a:rPr>
              <a:t>×</a:t>
            </a:r>
            <a:r>
              <a:rPr lang="en-US" altLang="ja-JP" sz="1600">
                <a:solidFill>
                  <a:srgbClr val="996633"/>
                </a:solidFill>
                <a:latin typeface="Arial Rounded MT Bold" pitchFamily="34" charset="0"/>
              </a:rPr>
              <a:t>6</a:t>
            </a:r>
            <a:r>
              <a:rPr lang="ja-JP" altLang="en-US" sz="1600">
                <a:latin typeface="Arial Rounded MT Bold" pitchFamily="34" charset="0"/>
              </a:rPr>
              <a:t>も</a:t>
            </a:r>
            <a:endParaRPr lang="ja-JP" altLang="en-US" sz="1600">
              <a:solidFill>
                <a:srgbClr val="CC0000"/>
              </a:solidFill>
              <a:latin typeface="Arial Rounded MT Bold" pitchFamily="34" charset="0"/>
            </a:endParaRPr>
          </a:p>
        </p:txBody>
      </p:sp>
      <p:pic>
        <p:nvPicPr>
          <p:cNvPr id="248847" name="Picture 15" descr="intel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805488"/>
            <a:ext cx="554038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スーパーコンピュータ </a:t>
            </a:r>
            <a:r>
              <a:rPr lang="en-US" altLang="ja-JP"/>
              <a:t>(</a:t>
            </a:r>
            <a:r>
              <a:rPr lang="ja-JP" altLang="en-US"/>
              <a:t>スパコン</a:t>
            </a:r>
            <a:r>
              <a:rPr lang="en-US" altLang="ja-JP"/>
              <a:t>) </a:t>
            </a:r>
            <a:r>
              <a:rPr lang="ja-JP" altLang="en-US"/>
              <a:t>とは </a:t>
            </a:r>
            <a:r>
              <a:rPr lang="en-US" altLang="ja-JP"/>
              <a:t>(1/2)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92513" algn="l"/>
                <a:tab pos="3940175" algn="l"/>
              </a:tabLst>
            </a:pPr>
            <a:r>
              <a:rPr lang="ja-JP" altLang="en-US" dirty="0"/>
              <a:t>パソコンの数千倍～数万倍の規模・性能を持つ</a:t>
            </a:r>
          </a:p>
          <a:p>
            <a:pPr>
              <a:buFont typeface="Wingdings" pitchFamily="2" charset="2"/>
              <a:buNone/>
              <a:tabLst>
                <a:tab pos="3592513" algn="l"/>
                <a:tab pos="3940175" algn="l"/>
              </a:tabLst>
            </a:pPr>
            <a:r>
              <a:rPr lang="ja-JP" altLang="en-US" dirty="0"/>
              <a:t>	巨大な超高速コンピュータ</a:t>
            </a:r>
          </a:p>
          <a:p>
            <a:pPr lvl="1">
              <a:tabLst>
                <a:tab pos="3592513" algn="l"/>
                <a:tab pos="3940175" algn="l"/>
              </a:tabLst>
            </a:pPr>
            <a:r>
              <a:rPr lang="ja-JP" altLang="en-US" dirty="0"/>
              <a:t>世界最大・最高速マシン	≒パソコン </a:t>
            </a:r>
            <a:r>
              <a:rPr lang="en-US" altLang="ja-JP" dirty="0"/>
              <a:t>x </a:t>
            </a:r>
            <a:r>
              <a:rPr lang="en-US" altLang="ja-JP" dirty="0" smtClean="0">
                <a:solidFill>
                  <a:srgbClr val="CC0000"/>
                </a:solidFill>
              </a:rPr>
              <a:t>550</a:t>
            </a:r>
            <a:r>
              <a:rPr lang="ja-JP" altLang="en-US" dirty="0">
                <a:solidFill>
                  <a:srgbClr val="CC0000"/>
                </a:solidFill>
              </a:rPr>
              <a:t>万</a:t>
            </a:r>
          </a:p>
          <a:p>
            <a:pPr lvl="1">
              <a:tabLst>
                <a:tab pos="3592513" algn="l"/>
                <a:tab pos="3940175" algn="l"/>
              </a:tabLst>
            </a:pPr>
            <a:r>
              <a:rPr lang="ja-JP" altLang="en-US" dirty="0"/>
              <a:t>京大スーパーコンピュータ	≒パソコン </a:t>
            </a:r>
            <a:r>
              <a:rPr lang="en-US" altLang="ja-JP" dirty="0"/>
              <a:t>x </a:t>
            </a:r>
            <a:r>
              <a:rPr lang="en-US" altLang="ja-JP" dirty="0">
                <a:solidFill>
                  <a:srgbClr val="CC0000"/>
                </a:solidFill>
              </a:rPr>
              <a:t>9</a:t>
            </a:r>
            <a:r>
              <a:rPr lang="ja-JP" altLang="en-US" dirty="0">
                <a:solidFill>
                  <a:srgbClr val="CC0000"/>
                </a:solidFill>
              </a:rPr>
              <a:t>万</a:t>
            </a:r>
          </a:p>
          <a:p>
            <a:pPr lvl="1">
              <a:buFont typeface="Wingdings" pitchFamily="2" charset="2"/>
              <a:buNone/>
              <a:tabLst>
                <a:tab pos="3592513" algn="l"/>
                <a:tab pos="3940175" algn="l"/>
              </a:tabLst>
            </a:pPr>
            <a:r>
              <a:rPr lang="ja-JP" altLang="en-US" dirty="0">
                <a:sym typeface="Wingdings" pitchFamily="2" charset="2"/>
              </a:rPr>
              <a:t></a:t>
            </a:r>
            <a:r>
              <a:rPr lang="ja-JP" altLang="en-US" dirty="0"/>
              <a:t>パソコンで</a:t>
            </a:r>
            <a:r>
              <a:rPr lang="en-US" altLang="ja-JP" dirty="0"/>
              <a:t>1</a:t>
            </a:r>
            <a:r>
              <a:rPr lang="ja-JP" altLang="en-US" dirty="0"/>
              <a:t>ヶ月かかる計算</a:t>
            </a:r>
            <a:r>
              <a:rPr lang="ja-JP" altLang="en-US" dirty="0" smtClean="0"/>
              <a:t>＝</a:t>
            </a:r>
            <a:r>
              <a:rPr lang="en-US" altLang="ja-JP" dirty="0" smtClean="0">
                <a:solidFill>
                  <a:srgbClr val="CC0000"/>
                </a:solidFill>
              </a:rPr>
              <a:t>0.5</a:t>
            </a:r>
            <a:r>
              <a:rPr lang="ja-JP" altLang="en-US" dirty="0" smtClean="0">
                <a:solidFill>
                  <a:srgbClr val="CC0000"/>
                </a:solidFill>
              </a:rPr>
              <a:t>秒～</a:t>
            </a:r>
            <a:r>
              <a:rPr lang="en-US" altLang="ja-JP" dirty="0" smtClean="0">
                <a:solidFill>
                  <a:srgbClr val="CC0000"/>
                </a:solidFill>
              </a:rPr>
              <a:t>30</a:t>
            </a:r>
            <a:r>
              <a:rPr lang="ja-JP" altLang="en-US" dirty="0" smtClean="0">
                <a:solidFill>
                  <a:srgbClr val="CC0000"/>
                </a:solidFill>
              </a:rPr>
              <a:t>秒</a:t>
            </a:r>
            <a:endParaRPr lang="ja-JP" altLang="en-US" dirty="0">
              <a:solidFill>
                <a:srgbClr val="CC0000"/>
              </a:solidFill>
            </a:endParaRPr>
          </a:p>
          <a:p>
            <a:pPr lvl="1">
              <a:buFont typeface="Wingdings" pitchFamily="2" charset="2"/>
              <a:buNone/>
              <a:tabLst>
                <a:tab pos="3592513" algn="l"/>
                <a:tab pos="3940175" algn="l"/>
              </a:tabLst>
            </a:pPr>
            <a:r>
              <a:rPr lang="ja-JP" altLang="en-US" dirty="0"/>
              <a:t>	（ただしスパコン向きの問題をうまくプログラムしたら）</a:t>
            </a:r>
          </a:p>
          <a:p>
            <a:pPr>
              <a:tabLst>
                <a:tab pos="3592513" algn="l"/>
                <a:tab pos="3940175" algn="l"/>
              </a:tabLst>
            </a:pPr>
            <a:r>
              <a:rPr lang="ja-JP" altLang="en-US" dirty="0"/>
              <a:t>スパコンが高速な理由</a:t>
            </a:r>
          </a:p>
          <a:p>
            <a:pPr lvl="1">
              <a:tabLst>
                <a:tab pos="3592513" algn="l"/>
                <a:tab pos="3940175" algn="l"/>
              </a:tabLst>
            </a:pPr>
            <a:r>
              <a:rPr lang="ja-JP" altLang="en-US" dirty="0"/>
              <a:t>個々の部品（</a:t>
            </a:r>
            <a:r>
              <a:rPr lang="en-US" altLang="ja-JP" dirty="0"/>
              <a:t>CPU, </a:t>
            </a:r>
            <a:r>
              <a:rPr lang="ja-JP" altLang="en-US" dirty="0"/>
              <a:t>メモリなど）≒パソコン</a:t>
            </a:r>
          </a:p>
          <a:p>
            <a:pPr lvl="1">
              <a:tabLst>
                <a:tab pos="3592513" algn="l"/>
                <a:tab pos="3940175" algn="l"/>
              </a:tabLst>
            </a:pPr>
            <a:r>
              <a:rPr lang="ja-JP" altLang="en-US" dirty="0"/>
              <a:t>非常に多数のパソコン（のようなもの）の集合体</a:t>
            </a:r>
          </a:p>
          <a:p>
            <a:pPr lvl="2">
              <a:tabLst>
                <a:tab pos="3592513" algn="l"/>
                <a:tab pos="3940175" algn="l"/>
              </a:tabLst>
            </a:pPr>
            <a:r>
              <a:rPr lang="ja-JP" altLang="en-US" dirty="0"/>
              <a:t>パソコン	</a:t>
            </a:r>
            <a:r>
              <a:rPr lang="en-US" altLang="ja-JP" dirty="0"/>
              <a:t>= 1~16 CPU</a:t>
            </a:r>
          </a:p>
          <a:p>
            <a:pPr lvl="2">
              <a:tabLst>
                <a:tab pos="3592513" algn="l"/>
                <a:tab pos="3940175" algn="l"/>
              </a:tabLst>
            </a:pPr>
            <a:r>
              <a:rPr lang="ja-JP" altLang="en-US" dirty="0"/>
              <a:t>京大スパコン	</a:t>
            </a:r>
            <a:r>
              <a:rPr lang="en-US" altLang="ja-JP" dirty="0"/>
              <a:t>= </a:t>
            </a:r>
            <a:r>
              <a:rPr lang="en-US" altLang="ja-JP" dirty="0">
                <a:solidFill>
                  <a:srgbClr val="CC0000"/>
                </a:solidFill>
              </a:rPr>
              <a:t>40,208 CPU</a:t>
            </a:r>
          </a:p>
          <a:p>
            <a:pPr lvl="2">
              <a:tabLst>
                <a:tab pos="3592513" algn="l"/>
                <a:tab pos="3940175" algn="l"/>
              </a:tabLst>
            </a:pPr>
            <a:r>
              <a:rPr lang="ja-JP" altLang="en-US" dirty="0"/>
              <a:t>世界最高速スパコン	</a:t>
            </a:r>
            <a:r>
              <a:rPr lang="en-US" altLang="ja-JP" dirty="0"/>
              <a:t>= </a:t>
            </a:r>
            <a:r>
              <a:rPr lang="en-US" altLang="ja-JP" dirty="0" smtClean="0">
                <a:solidFill>
                  <a:srgbClr val="CC0000"/>
                </a:solidFill>
              </a:rPr>
              <a:t>3,120,000 CPU</a:t>
            </a:r>
            <a:endParaRPr lang="en-US" altLang="ja-JP" dirty="0">
              <a:solidFill>
                <a:srgbClr val="CC0000"/>
              </a:solidFill>
            </a:endParaRPr>
          </a:p>
          <a:p>
            <a:pPr lvl="2">
              <a:tabLst>
                <a:tab pos="3592513" algn="l"/>
                <a:tab pos="3940175" algn="l"/>
              </a:tabLst>
            </a:pPr>
            <a:r>
              <a:rPr lang="ja-JP" altLang="en-US" dirty="0"/>
              <a:t>世界最大規模スパコン	</a:t>
            </a:r>
            <a:r>
              <a:rPr lang="en-US" altLang="ja-JP" dirty="0"/>
              <a:t>= </a:t>
            </a:r>
            <a:r>
              <a:rPr lang="en-US" altLang="ja-JP" dirty="0">
                <a:solidFill>
                  <a:srgbClr val="CC0000"/>
                </a:solidFill>
              </a:rPr>
              <a:t>3,120,000 </a:t>
            </a:r>
            <a:r>
              <a:rPr lang="en-US" altLang="ja-JP" dirty="0">
                <a:solidFill>
                  <a:srgbClr val="CC0000"/>
                </a:solidFill>
              </a:rPr>
              <a:t>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スーパーコンピュータ </a:t>
            </a:r>
            <a:r>
              <a:rPr lang="en-US" altLang="ja-JP"/>
              <a:t>(</a:t>
            </a:r>
            <a:r>
              <a:rPr lang="ja-JP" altLang="en-US"/>
              <a:t>スパコン</a:t>
            </a:r>
            <a:r>
              <a:rPr lang="en-US" altLang="ja-JP"/>
              <a:t>) </a:t>
            </a:r>
            <a:r>
              <a:rPr lang="ja-JP" altLang="en-US"/>
              <a:t>とは </a:t>
            </a:r>
            <a:r>
              <a:rPr lang="en-US" altLang="ja-JP"/>
              <a:t>(2/2)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/>
          <a:lstStyle/>
          <a:p>
            <a:pPr>
              <a:lnSpc>
                <a:spcPct val="90000"/>
              </a:lnSpc>
            </a:pPr>
            <a:r>
              <a:rPr lang="ja-JP" altLang="en-US"/>
              <a:t>スパコンが得意な計算＝大量</a:t>
            </a:r>
            <a:r>
              <a:rPr lang="en-US" altLang="ja-JP"/>
              <a:t>CPU</a:t>
            </a:r>
            <a:r>
              <a:rPr lang="ja-JP" altLang="en-US"/>
              <a:t>による分担計算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/>
              <a:t>	＝超大量のデータを対象とする計算</a:t>
            </a:r>
          </a:p>
          <a:p>
            <a:pPr lvl="1">
              <a:lnSpc>
                <a:spcPct val="90000"/>
              </a:lnSpc>
            </a:pPr>
            <a:r>
              <a:rPr lang="ja-JP" altLang="en-US"/>
              <a:t>地球全体の気象・気候・海洋現象の予測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/>
              <a:t>	</a:t>
            </a:r>
            <a:r>
              <a:rPr lang="ja-JP" altLang="en-US">
                <a:sym typeface="Wingdings" pitchFamily="2" charset="2"/>
              </a:rPr>
              <a:t></a:t>
            </a:r>
            <a:r>
              <a:rPr lang="en-US" altLang="ja-JP"/>
              <a:t>1km</a:t>
            </a:r>
            <a:r>
              <a:rPr lang="en-US" altLang="ja-JP" baseline="30000"/>
              <a:t>2</a:t>
            </a:r>
            <a:r>
              <a:rPr lang="en-US" altLang="ja-JP"/>
              <a:t> </a:t>
            </a:r>
            <a:r>
              <a:rPr lang="ja-JP" altLang="en-US"/>
              <a:t>あたり</a:t>
            </a:r>
            <a:r>
              <a:rPr lang="en-US" altLang="ja-JP"/>
              <a:t>1</a:t>
            </a:r>
            <a:r>
              <a:rPr lang="ja-JP" altLang="en-US"/>
              <a:t>データ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/>
              <a:t>	</a:t>
            </a:r>
            <a:r>
              <a:rPr lang="ja-JP" altLang="en-US">
                <a:sym typeface="Wingdings" pitchFamily="2" charset="2"/>
              </a:rPr>
              <a:t>データ数≒</a:t>
            </a:r>
            <a:r>
              <a:rPr lang="en-US" altLang="ja-JP">
                <a:solidFill>
                  <a:srgbClr val="CC0000"/>
                </a:solidFill>
                <a:sym typeface="Wingdings" pitchFamily="2" charset="2"/>
              </a:rPr>
              <a:t>5</a:t>
            </a:r>
            <a:r>
              <a:rPr lang="ja-JP" altLang="en-US">
                <a:solidFill>
                  <a:srgbClr val="CC0000"/>
                </a:solidFill>
                <a:sym typeface="Wingdings" pitchFamily="2" charset="2"/>
              </a:rPr>
              <a:t>億</a:t>
            </a:r>
            <a:r>
              <a:rPr lang="ja-JP" altLang="en-US">
                <a:sym typeface="Wingdings" pitchFamily="2" charset="2"/>
              </a:rPr>
              <a:t>（</a:t>
            </a:r>
            <a:r>
              <a:rPr lang="en-US" altLang="ja-JP">
                <a:sym typeface="Wingdings" pitchFamily="2" charset="2"/>
              </a:rPr>
              <a:t>x </a:t>
            </a:r>
            <a:r>
              <a:rPr lang="ja-JP" altLang="en-US">
                <a:sym typeface="Wingdings" pitchFamily="2" charset="2"/>
              </a:rPr>
              <a:t>高さ方向）</a:t>
            </a:r>
          </a:p>
          <a:p>
            <a:pPr lvl="1">
              <a:lnSpc>
                <a:spcPct val="90000"/>
              </a:lnSpc>
            </a:pPr>
            <a:r>
              <a:rPr lang="ja-JP" altLang="en-US">
                <a:sym typeface="Wingdings" pitchFamily="2" charset="2"/>
              </a:rPr>
              <a:t>生体物質・化学物質・材料の解析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>
                <a:sym typeface="Wingdings" pitchFamily="2" charset="2"/>
              </a:rPr>
              <a:t>	</a:t>
            </a:r>
            <a:r>
              <a:rPr lang="ja-JP" altLang="en-US">
                <a:solidFill>
                  <a:srgbClr val="CC0000"/>
                </a:solidFill>
                <a:sym typeface="Wingdings" pitchFamily="2" charset="2"/>
              </a:rPr>
              <a:t>膨大</a:t>
            </a:r>
            <a:r>
              <a:rPr lang="ja-JP" altLang="en-US">
                <a:sym typeface="Wingdings" pitchFamily="2" charset="2"/>
              </a:rPr>
              <a:t>な分子・原子数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>
                <a:sym typeface="Wingdings" pitchFamily="2" charset="2"/>
              </a:rPr>
              <a:t>	（</a:t>
            </a:r>
            <a:r>
              <a:rPr lang="en-US" altLang="ja-JP">
                <a:sym typeface="Wingdings" pitchFamily="2" charset="2"/>
              </a:rPr>
              <a:t>e.g. </a:t>
            </a:r>
            <a:r>
              <a:rPr lang="ja-JP" altLang="en-US">
                <a:sym typeface="Wingdings" pitchFamily="2" charset="2"/>
              </a:rPr>
              <a:t>水</a:t>
            </a:r>
            <a:r>
              <a:rPr lang="en-US" altLang="ja-JP">
                <a:sym typeface="Wingdings" pitchFamily="2" charset="2"/>
              </a:rPr>
              <a:t>1ml = </a:t>
            </a:r>
            <a:r>
              <a:rPr lang="en-US" altLang="ja-JP">
                <a:solidFill>
                  <a:srgbClr val="CC0000"/>
                </a:solidFill>
                <a:sym typeface="Wingdings" pitchFamily="2" charset="2"/>
              </a:rPr>
              <a:t>3.3 x 1</a:t>
            </a:r>
            <a:r>
              <a:rPr lang="ja-JP" altLang="en-US">
                <a:solidFill>
                  <a:srgbClr val="CC0000"/>
                </a:solidFill>
                <a:sym typeface="Wingdings" pitchFamily="2" charset="2"/>
              </a:rPr>
              <a:t>兆 </a:t>
            </a:r>
            <a:r>
              <a:rPr lang="en-US" altLang="ja-JP">
                <a:solidFill>
                  <a:srgbClr val="CC0000"/>
                </a:solidFill>
                <a:sym typeface="Wingdings" pitchFamily="2" charset="2"/>
              </a:rPr>
              <a:t>x 100</a:t>
            </a:r>
            <a:r>
              <a:rPr lang="ja-JP" altLang="en-US">
                <a:solidFill>
                  <a:srgbClr val="CC0000"/>
                </a:solidFill>
                <a:sym typeface="Wingdings" pitchFamily="2" charset="2"/>
              </a:rPr>
              <a:t>億</a:t>
            </a:r>
            <a:r>
              <a:rPr lang="ja-JP" altLang="en-US">
                <a:sym typeface="Wingdings" pitchFamily="2" charset="2"/>
              </a:rPr>
              <a:t>）</a:t>
            </a:r>
          </a:p>
          <a:p>
            <a:pPr lvl="1">
              <a:lnSpc>
                <a:spcPct val="90000"/>
              </a:lnSpc>
            </a:pPr>
            <a:r>
              <a:rPr lang="ja-JP" altLang="en-US">
                <a:sym typeface="Wingdings" pitchFamily="2" charset="2"/>
              </a:rPr>
              <a:t>自動車の空力・衝突解析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>
                <a:sym typeface="Wingdings" pitchFamily="2" charset="2"/>
              </a:rPr>
              <a:t>	</a:t>
            </a:r>
            <a:r>
              <a:rPr lang="en-US" altLang="ja-JP"/>
              <a:t>1mm</a:t>
            </a:r>
            <a:r>
              <a:rPr lang="en-US" altLang="ja-JP" baseline="30000"/>
              <a:t>2</a:t>
            </a:r>
            <a:r>
              <a:rPr lang="en-US" altLang="ja-JP"/>
              <a:t> or 1cm</a:t>
            </a:r>
            <a:r>
              <a:rPr lang="en-US" altLang="ja-JP" baseline="30000"/>
              <a:t>3</a:t>
            </a:r>
            <a:r>
              <a:rPr lang="en-US" altLang="ja-JP"/>
              <a:t> </a:t>
            </a:r>
            <a:r>
              <a:rPr lang="ja-JP" altLang="en-US"/>
              <a:t>あたり</a:t>
            </a:r>
            <a:r>
              <a:rPr lang="en-US" altLang="ja-JP"/>
              <a:t>1</a:t>
            </a:r>
            <a:r>
              <a:rPr lang="ja-JP" altLang="en-US"/>
              <a:t>データ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/>
              <a:t>	</a:t>
            </a:r>
            <a:r>
              <a:rPr lang="ja-JP" altLang="en-US">
                <a:sym typeface="Wingdings" pitchFamily="2" charset="2"/>
              </a:rPr>
              <a:t>データ数＝</a:t>
            </a:r>
            <a:r>
              <a:rPr lang="en-US" altLang="ja-JP">
                <a:solidFill>
                  <a:srgbClr val="CC0000"/>
                </a:solidFill>
                <a:sym typeface="Wingdings" pitchFamily="2" charset="2"/>
              </a:rPr>
              <a:t>1~10</a:t>
            </a:r>
            <a:r>
              <a:rPr lang="ja-JP" altLang="en-US">
                <a:solidFill>
                  <a:srgbClr val="CC0000"/>
                </a:solidFill>
                <a:sym typeface="Wingdings" pitchFamily="2" charset="2"/>
              </a:rPr>
              <a:t>億</a:t>
            </a:r>
          </a:p>
          <a:p>
            <a:pPr lvl="1">
              <a:lnSpc>
                <a:spcPct val="90000"/>
              </a:lnSpc>
            </a:pPr>
            <a:r>
              <a:rPr lang="en-US" altLang="ja-JP">
                <a:sym typeface="Wingdings" pitchFamily="2" charset="2"/>
              </a:rPr>
              <a:t>Web </a:t>
            </a:r>
            <a:r>
              <a:rPr lang="ja-JP" altLang="en-US">
                <a:sym typeface="Wingdings" pitchFamily="2" charset="2"/>
              </a:rPr>
              <a:t>文書の解析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>
                <a:sym typeface="Wingdings" pitchFamily="2" charset="2"/>
              </a:rPr>
              <a:t>	（自動翻訳用データ作成など）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>
                <a:sym typeface="Wingdings" pitchFamily="2" charset="2"/>
              </a:rPr>
              <a:t>	文書数＝</a:t>
            </a:r>
            <a:r>
              <a:rPr lang="ja-JP" altLang="en-US">
                <a:solidFill>
                  <a:srgbClr val="CC0000"/>
                </a:solidFill>
                <a:sym typeface="Wingdings" pitchFamily="2" charset="2"/>
              </a:rPr>
              <a:t>数億～数</a:t>
            </a:r>
            <a:r>
              <a:rPr lang="en-US" altLang="ja-JP">
                <a:solidFill>
                  <a:srgbClr val="CC0000"/>
                </a:solidFill>
                <a:sym typeface="Wingdings" pitchFamily="2" charset="2"/>
              </a:rPr>
              <a:t>10</a:t>
            </a:r>
            <a:r>
              <a:rPr lang="ja-JP" altLang="en-US">
                <a:solidFill>
                  <a:srgbClr val="CC0000"/>
                </a:solidFill>
                <a:sym typeface="Wingdings" pitchFamily="2" charset="2"/>
              </a:rPr>
              <a:t>億</a:t>
            </a:r>
          </a:p>
        </p:txBody>
      </p:sp>
      <p:pic>
        <p:nvPicPr>
          <p:cNvPr id="311300" name="Picture 4" descr="taifu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060575"/>
            <a:ext cx="1382713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1301" name="Group 5"/>
          <p:cNvGrpSpPr>
            <a:grpSpLocks noChangeAspect="1"/>
          </p:cNvGrpSpPr>
          <p:nvPr/>
        </p:nvGrpSpPr>
        <p:grpSpPr bwMode="auto">
          <a:xfrm>
            <a:off x="7092950" y="5661025"/>
            <a:ext cx="1382713" cy="922338"/>
            <a:chOff x="4059" y="2976"/>
            <a:chExt cx="681" cy="454"/>
          </a:xfrm>
        </p:grpSpPr>
        <p:pic>
          <p:nvPicPr>
            <p:cNvPr id="311302" name="Picture 6" descr="search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976"/>
              <a:ext cx="680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303" name="Rectangle 7"/>
            <p:cNvSpPr>
              <a:spLocks noChangeAspect="1" noChangeArrowheads="1"/>
            </p:cNvSpPr>
            <p:nvPr/>
          </p:nvSpPr>
          <p:spPr bwMode="auto">
            <a:xfrm>
              <a:off x="4059" y="2976"/>
              <a:ext cx="681" cy="45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11304" name="Group 8"/>
          <p:cNvGrpSpPr>
            <a:grpSpLocks noChangeAspect="1"/>
          </p:cNvGrpSpPr>
          <p:nvPr/>
        </p:nvGrpSpPr>
        <p:grpSpPr bwMode="auto">
          <a:xfrm rot="5400000">
            <a:off x="7324726" y="3030537"/>
            <a:ext cx="920750" cy="1381125"/>
            <a:chOff x="5965" y="2523"/>
            <a:chExt cx="363" cy="544"/>
          </a:xfrm>
        </p:grpSpPr>
        <p:sp>
          <p:nvSpPr>
            <p:cNvPr id="311305" name="Rectangle 9"/>
            <p:cNvSpPr>
              <a:spLocks noChangeAspect="1" noChangeArrowheads="1"/>
            </p:cNvSpPr>
            <p:nvPr/>
          </p:nvSpPr>
          <p:spPr bwMode="auto">
            <a:xfrm>
              <a:off x="5965" y="2523"/>
              <a:ext cx="363" cy="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311306" name="Picture 10" descr="molecule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" y="2558"/>
              <a:ext cx="363" cy="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307" name="Rectangle 11"/>
            <p:cNvSpPr>
              <a:spLocks noChangeAspect="1" noChangeArrowheads="1"/>
            </p:cNvSpPr>
            <p:nvPr/>
          </p:nvSpPr>
          <p:spPr bwMode="auto">
            <a:xfrm>
              <a:off x="5965" y="2523"/>
              <a:ext cx="363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311308" name="Picture 12" descr="car-cf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460875"/>
            <a:ext cx="1403350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スーパーにする方法 </a:t>
            </a:r>
          </a:p>
        </p:txBody>
      </p:sp>
      <p:sp>
        <p:nvSpPr>
          <p:cNvPr id="250883" name="Line 3"/>
          <p:cNvSpPr>
            <a:spLocks noChangeShapeType="1"/>
          </p:cNvSpPr>
          <p:nvPr/>
        </p:nvSpPr>
        <p:spPr bwMode="auto">
          <a:xfrm flipV="1">
            <a:off x="971550" y="1701800"/>
            <a:ext cx="2879725" cy="28813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50884" name="AutoShape 4"/>
          <p:cNvSpPr>
            <a:spLocks noChangeArrowheads="1"/>
          </p:cNvSpPr>
          <p:nvPr/>
        </p:nvSpPr>
        <p:spPr bwMode="auto">
          <a:xfrm>
            <a:off x="3779838" y="170180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0885" name="AutoShape 5"/>
          <p:cNvSpPr>
            <a:spLocks noChangeArrowheads="1"/>
          </p:cNvSpPr>
          <p:nvPr/>
        </p:nvSpPr>
        <p:spPr bwMode="auto">
          <a:xfrm>
            <a:off x="3059113" y="242252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0886" name="AutoShape 6"/>
          <p:cNvSpPr>
            <a:spLocks noChangeArrowheads="1"/>
          </p:cNvSpPr>
          <p:nvPr/>
        </p:nvSpPr>
        <p:spPr bwMode="auto">
          <a:xfrm>
            <a:off x="2338388" y="314325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0887" name="AutoShape 7"/>
          <p:cNvSpPr>
            <a:spLocks noChangeArrowheads="1"/>
          </p:cNvSpPr>
          <p:nvPr/>
        </p:nvSpPr>
        <p:spPr bwMode="auto">
          <a:xfrm>
            <a:off x="1617663" y="386397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0888" name="AutoShape 8"/>
          <p:cNvSpPr>
            <a:spLocks noChangeArrowheads="1"/>
          </p:cNvSpPr>
          <p:nvPr/>
        </p:nvSpPr>
        <p:spPr bwMode="auto">
          <a:xfrm>
            <a:off x="896938" y="458470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50889" name="Group 9"/>
          <p:cNvGrpSpPr>
            <a:grpSpLocks/>
          </p:cNvGrpSpPr>
          <p:nvPr/>
        </p:nvGrpSpPr>
        <p:grpSpPr bwMode="auto">
          <a:xfrm>
            <a:off x="900113" y="4583113"/>
            <a:ext cx="792162" cy="935037"/>
            <a:chOff x="1020" y="2115"/>
            <a:chExt cx="499" cy="589"/>
          </a:xfrm>
        </p:grpSpPr>
        <p:sp>
          <p:nvSpPr>
            <p:cNvPr id="250890" name="Oval 10"/>
            <p:cNvSpPr>
              <a:spLocks noChangeArrowheads="1"/>
            </p:cNvSpPr>
            <p:nvPr/>
          </p:nvSpPr>
          <p:spPr bwMode="auto">
            <a:xfrm>
              <a:off x="1020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0891" name="Line 11"/>
            <p:cNvSpPr>
              <a:spLocks noChangeShapeType="1"/>
            </p:cNvSpPr>
            <p:nvPr/>
          </p:nvSpPr>
          <p:spPr bwMode="auto">
            <a:xfrm>
              <a:off x="1066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892" name="Line 12"/>
            <p:cNvSpPr>
              <a:spLocks noChangeShapeType="1"/>
            </p:cNvSpPr>
            <p:nvPr/>
          </p:nvSpPr>
          <p:spPr bwMode="auto">
            <a:xfrm>
              <a:off x="1066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893" name="Oval 13"/>
            <p:cNvSpPr>
              <a:spLocks noChangeArrowheads="1"/>
            </p:cNvSpPr>
            <p:nvPr/>
          </p:nvSpPr>
          <p:spPr bwMode="auto">
            <a:xfrm>
              <a:off x="1111" y="211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50894" name="Line 14"/>
            <p:cNvSpPr>
              <a:spLocks noChangeShapeType="1"/>
            </p:cNvSpPr>
            <p:nvPr/>
          </p:nvSpPr>
          <p:spPr bwMode="auto">
            <a:xfrm flipH="1">
              <a:off x="1156" y="2296"/>
              <a:ext cx="4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895" name="Line 15"/>
            <p:cNvSpPr>
              <a:spLocks noChangeShapeType="1"/>
            </p:cNvSpPr>
            <p:nvPr/>
          </p:nvSpPr>
          <p:spPr bwMode="auto">
            <a:xfrm flipV="1">
              <a:off x="1156" y="2432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896" name="Line 16"/>
            <p:cNvSpPr>
              <a:spLocks noChangeShapeType="1"/>
            </p:cNvSpPr>
            <p:nvPr/>
          </p:nvSpPr>
          <p:spPr bwMode="auto">
            <a:xfrm>
              <a:off x="1338" y="2432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897" name="Line 17"/>
            <p:cNvSpPr>
              <a:spLocks noChangeShapeType="1"/>
            </p:cNvSpPr>
            <p:nvPr/>
          </p:nvSpPr>
          <p:spPr bwMode="auto">
            <a:xfrm flipV="1">
              <a:off x="1247" y="243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898" name="Line 18"/>
            <p:cNvSpPr>
              <a:spLocks noChangeShapeType="1"/>
            </p:cNvSpPr>
            <p:nvPr/>
          </p:nvSpPr>
          <p:spPr bwMode="auto">
            <a:xfrm flipV="1">
              <a:off x="1202" y="2296"/>
              <a:ext cx="18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50899" name="Freeform 19"/>
          <p:cNvSpPr>
            <a:spLocks/>
          </p:cNvSpPr>
          <p:nvPr/>
        </p:nvSpPr>
        <p:spPr bwMode="auto">
          <a:xfrm>
            <a:off x="250825" y="1374775"/>
            <a:ext cx="6472238" cy="3222625"/>
          </a:xfrm>
          <a:custGeom>
            <a:avLst/>
            <a:gdLst>
              <a:gd name="T0" fmla="*/ 0 w 4077"/>
              <a:gd name="T1" fmla="*/ 2022 h 2030"/>
              <a:gd name="T2" fmla="*/ 321 w 4077"/>
              <a:gd name="T3" fmla="*/ 1735 h 2030"/>
              <a:gd name="T4" fmla="*/ 1408 w 4077"/>
              <a:gd name="T5" fmla="*/ 251 h 2030"/>
              <a:gd name="T6" fmla="*/ 1675 w 4077"/>
              <a:gd name="T7" fmla="*/ 226 h 2030"/>
              <a:gd name="T8" fmla="*/ 2000 w 4077"/>
              <a:gd name="T9" fmla="*/ 137 h 2030"/>
              <a:gd name="T10" fmla="*/ 2454 w 4077"/>
              <a:gd name="T11" fmla="*/ 113 h 2030"/>
              <a:gd name="T12" fmla="*/ 2771 w 4077"/>
              <a:gd name="T13" fmla="*/ 186 h 2030"/>
              <a:gd name="T14" fmla="*/ 3111 w 4077"/>
              <a:gd name="T15" fmla="*/ 194 h 2030"/>
              <a:gd name="T16" fmla="*/ 3371 w 4077"/>
              <a:gd name="T17" fmla="*/ 746 h 2030"/>
              <a:gd name="T18" fmla="*/ 4077 w 4077"/>
              <a:gd name="T19" fmla="*/ 2027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77" h="2030">
                <a:moveTo>
                  <a:pt x="0" y="2022"/>
                </a:moveTo>
                <a:cubicBezTo>
                  <a:pt x="54" y="1974"/>
                  <a:pt x="86" y="2030"/>
                  <a:pt x="321" y="1735"/>
                </a:cubicBezTo>
                <a:cubicBezTo>
                  <a:pt x="556" y="1440"/>
                  <a:pt x="1182" y="502"/>
                  <a:pt x="1408" y="251"/>
                </a:cubicBezTo>
                <a:cubicBezTo>
                  <a:pt x="1634" y="0"/>
                  <a:pt x="1576" y="245"/>
                  <a:pt x="1675" y="226"/>
                </a:cubicBezTo>
                <a:cubicBezTo>
                  <a:pt x="1774" y="207"/>
                  <a:pt x="1870" y="156"/>
                  <a:pt x="2000" y="137"/>
                </a:cubicBezTo>
                <a:cubicBezTo>
                  <a:pt x="2130" y="118"/>
                  <a:pt x="2326" y="105"/>
                  <a:pt x="2454" y="113"/>
                </a:cubicBezTo>
                <a:cubicBezTo>
                  <a:pt x="2582" y="121"/>
                  <a:pt x="2662" y="173"/>
                  <a:pt x="2771" y="186"/>
                </a:cubicBezTo>
                <a:cubicBezTo>
                  <a:pt x="2880" y="199"/>
                  <a:pt x="3027" y="124"/>
                  <a:pt x="3111" y="194"/>
                </a:cubicBezTo>
                <a:cubicBezTo>
                  <a:pt x="3195" y="264"/>
                  <a:pt x="3210" y="441"/>
                  <a:pt x="3371" y="746"/>
                </a:cubicBezTo>
                <a:cubicBezTo>
                  <a:pt x="3532" y="1051"/>
                  <a:pt x="3930" y="1760"/>
                  <a:pt x="4077" y="202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50900" name="Group 20"/>
          <p:cNvGrpSpPr>
            <a:grpSpLocks/>
          </p:cNvGrpSpPr>
          <p:nvPr/>
        </p:nvGrpSpPr>
        <p:grpSpPr bwMode="auto">
          <a:xfrm>
            <a:off x="3563938" y="1630363"/>
            <a:ext cx="360362" cy="647700"/>
            <a:chOff x="2018" y="2115"/>
            <a:chExt cx="227" cy="408"/>
          </a:xfrm>
        </p:grpSpPr>
        <p:sp>
          <p:nvSpPr>
            <p:cNvPr id="250901" name="Oval 21"/>
            <p:cNvSpPr>
              <a:spLocks noChangeArrowheads="1"/>
            </p:cNvSpPr>
            <p:nvPr/>
          </p:nvSpPr>
          <p:spPr bwMode="auto">
            <a:xfrm>
              <a:off x="2154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0902" name="Line 22"/>
            <p:cNvSpPr>
              <a:spLocks noChangeShapeType="1"/>
            </p:cNvSpPr>
            <p:nvPr/>
          </p:nvSpPr>
          <p:spPr bwMode="auto">
            <a:xfrm>
              <a:off x="2200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903" name="Line 23"/>
            <p:cNvSpPr>
              <a:spLocks noChangeShapeType="1"/>
            </p:cNvSpPr>
            <p:nvPr/>
          </p:nvSpPr>
          <p:spPr bwMode="auto">
            <a:xfrm>
              <a:off x="2018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50904" name="Group 24"/>
          <p:cNvGrpSpPr>
            <a:grpSpLocks/>
          </p:cNvGrpSpPr>
          <p:nvPr/>
        </p:nvGrpSpPr>
        <p:grpSpPr bwMode="auto">
          <a:xfrm flipH="1">
            <a:off x="4283075" y="1414463"/>
            <a:ext cx="576263" cy="1150937"/>
            <a:chOff x="657" y="3249"/>
            <a:chExt cx="363" cy="725"/>
          </a:xfrm>
        </p:grpSpPr>
        <p:sp>
          <p:nvSpPr>
            <p:cNvPr id="250905" name="Oval 25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50906" name="Line 26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907" name="Line 27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908" name="Line 28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909" name="Line 29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910" name="Line 30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911" name="Line 31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0912" name="Line 32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50913" name="Group 33"/>
          <p:cNvGrpSpPr>
            <a:grpSpLocks/>
          </p:cNvGrpSpPr>
          <p:nvPr/>
        </p:nvGrpSpPr>
        <p:grpSpPr bwMode="auto">
          <a:xfrm>
            <a:off x="1042988" y="5591175"/>
            <a:ext cx="5106987" cy="1150938"/>
            <a:chOff x="657" y="3249"/>
            <a:chExt cx="3217" cy="725"/>
          </a:xfrm>
        </p:grpSpPr>
        <p:grpSp>
          <p:nvGrpSpPr>
            <p:cNvPr id="250914" name="Group 34"/>
            <p:cNvGrpSpPr>
              <a:grpSpLocks/>
            </p:cNvGrpSpPr>
            <p:nvPr/>
          </p:nvGrpSpPr>
          <p:grpSpPr bwMode="auto">
            <a:xfrm>
              <a:off x="657" y="3249"/>
              <a:ext cx="363" cy="725"/>
              <a:chOff x="657" y="3249"/>
              <a:chExt cx="363" cy="725"/>
            </a:xfrm>
          </p:grpSpPr>
          <p:sp>
            <p:nvSpPr>
              <p:cNvPr id="250915" name="Oval 35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50916" name="Line 36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17" name="Line 37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18" name="Line 38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19" name="Line 39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20" name="Line 40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21" name="Line 41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22" name="Line 42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0923" name="Group 43"/>
            <p:cNvGrpSpPr>
              <a:grpSpLocks/>
            </p:cNvGrpSpPr>
            <p:nvPr/>
          </p:nvGrpSpPr>
          <p:grpSpPr bwMode="auto">
            <a:xfrm>
              <a:off x="975" y="3249"/>
              <a:ext cx="363" cy="725"/>
              <a:chOff x="657" y="3249"/>
              <a:chExt cx="363" cy="725"/>
            </a:xfrm>
          </p:grpSpPr>
          <p:sp>
            <p:nvSpPr>
              <p:cNvPr id="250924" name="Oval 44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50925" name="Line 45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26" name="Line 46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27" name="Line 47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28" name="Line 48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29" name="Line 49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30" name="Line 50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31" name="Line 51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0932" name="Group 52"/>
            <p:cNvGrpSpPr>
              <a:grpSpLocks/>
            </p:cNvGrpSpPr>
            <p:nvPr/>
          </p:nvGrpSpPr>
          <p:grpSpPr bwMode="auto">
            <a:xfrm>
              <a:off x="1292" y="3249"/>
              <a:ext cx="363" cy="725"/>
              <a:chOff x="657" y="3249"/>
              <a:chExt cx="363" cy="725"/>
            </a:xfrm>
          </p:grpSpPr>
          <p:sp>
            <p:nvSpPr>
              <p:cNvPr id="250933" name="Oval 53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50934" name="Line 54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35" name="Line 55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36" name="Line 56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37" name="Line 57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38" name="Line 58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39" name="Line 59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40" name="Line 60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0941" name="Group 61"/>
            <p:cNvGrpSpPr>
              <a:grpSpLocks/>
            </p:cNvGrpSpPr>
            <p:nvPr/>
          </p:nvGrpSpPr>
          <p:grpSpPr bwMode="auto">
            <a:xfrm>
              <a:off x="1609" y="3249"/>
              <a:ext cx="363" cy="725"/>
              <a:chOff x="657" y="3249"/>
              <a:chExt cx="363" cy="725"/>
            </a:xfrm>
          </p:grpSpPr>
          <p:sp>
            <p:nvSpPr>
              <p:cNvPr id="250942" name="Oval 62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50943" name="Line 63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44" name="Line 64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45" name="Line 65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46" name="Line 66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47" name="Line 67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48" name="Line 68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49" name="Line 69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0950" name="Group 70"/>
            <p:cNvGrpSpPr>
              <a:grpSpLocks/>
            </p:cNvGrpSpPr>
            <p:nvPr/>
          </p:nvGrpSpPr>
          <p:grpSpPr bwMode="auto">
            <a:xfrm>
              <a:off x="1926" y="3249"/>
              <a:ext cx="363" cy="725"/>
              <a:chOff x="657" y="3249"/>
              <a:chExt cx="363" cy="725"/>
            </a:xfrm>
          </p:grpSpPr>
          <p:sp>
            <p:nvSpPr>
              <p:cNvPr id="250951" name="Oval 71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50952" name="Line 72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53" name="Line 73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54" name="Line 74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55" name="Line 75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56" name="Line 76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57" name="Line 77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58" name="Line 78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0959" name="Group 79"/>
            <p:cNvGrpSpPr>
              <a:grpSpLocks/>
            </p:cNvGrpSpPr>
            <p:nvPr/>
          </p:nvGrpSpPr>
          <p:grpSpPr bwMode="auto">
            <a:xfrm>
              <a:off x="2243" y="3249"/>
              <a:ext cx="363" cy="725"/>
              <a:chOff x="657" y="3249"/>
              <a:chExt cx="363" cy="725"/>
            </a:xfrm>
          </p:grpSpPr>
          <p:sp>
            <p:nvSpPr>
              <p:cNvPr id="250960" name="Oval 80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50961" name="Line 81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62" name="Line 82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63" name="Line 83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64" name="Line 84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65" name="Line 85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66" name="Line 86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67" name="Line 87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0968" name="Group 88"/>
            <p:cNvGrpSpPr>
              <a:grpSpLocks/>
            </p:cNvGrpSpPr>
            <p:nvPr/>
          </p:nvGrpSpPr>
          <p:grpSpPr bwMode="auto">
            <a:xfrm>
              <a:off x="2560" y="3249"/>
              <a:ext cx="363" cy="725"/>
              <a:chOff x="657" y="3249"/>
              <a:chExt cx="363" cy="725"/>
            </a:xfrm>
          </p:grpSpPr>
          <p:sp>
            <p:nvSpPr>
              <p:cNvPr id="250969" name="Oval 89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50970" name="Line 90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71" name="Line 91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72" name="Line 92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73" name="Line 93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74" name="Line 94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75" name="Line 95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76" name="Line 96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0977" name="Group 97"/>
            <p:cNvGrpSpPr>
              <a:grpSpLocks/>
            </p:cNvGrpSpPr>
            <p:nvPr/>
          </p:nvGrpSpPr>
          <p:grpSpPr bwMode="auto">
            <a:xfrm>
              <a:off x="2877" y="3249"/>
              <a:ext cx="363" cy="725"/>
              <a:chOff x="657" y="3249"/>
              <a:chExt cx="363" cy="725"/>
            </a:xfrm>
          </p:grpSpPr>
          <p:sp>
            <p:nvSpPr>
              <p:cNvPr id="250978" name="Oval 98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50979" name="Line 99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80" name="Line 100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81" name="Line 101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82" name="Line 102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83" name="Line 103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84" name="Line 104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85" name="Line 105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0986" name="Group 106"/>
            <p:cNvGrpSpPr>
              <a:grpSpLocks/>
            </p:cNvGrpSpPr>
            <p:nvPr/>
          </p:nvGrpSpPr>
          <p:grpSpPr bwMode="auto">
            <a:xfrm>
              <a:off x="3194" y="3249"/>
              <a:ext cx="363" cy="725"/>
              <a:chOff x="657" y="3249"/>
              <a:chExt cx="363" cy="725"/>
            </a:xfrm>
          </p:grpSpPr>
          <p:sp>
            <p:nvSpPr>
              <p:cNvPr id="250987" name="Oval 107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50988" name="Line 108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89" name="Line 109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90" name="Line 110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91" name="Line 111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92" name="Line 112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93" name="Line 113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94" name="Line 114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0995" name="Group 115"/>
            <p:cNvGrpSpPr>
              <a:grpSpLocks/>
            </p:cNvGrpSpPr>
            <p:nvPr/>
          </p:nvGrpSpPr>
          <p:grpSpPr bwMode="auto">
            <a:xfrm>
              <a:off x="3511" y="3249"/>
              <a:ext cx="363" cy="725"/>
              <a:chOff x="657" y="3249"/>
              <a:chExt cx="363" cy="725"/>
            </a:xfrm>
          </p:grpSpPr>
          <p:sp>
            <p:nvSpPr>
              <p:cNvPr id="250996" name="Oval 116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50997" name="Line 117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98" name="Line 118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0999" name="Line 119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1000" name="Line 120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1001" name="Line 121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1002" name="Line 122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1003" name="Line 123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251004" name="Rectangle 124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70875" cy="504825"/>
          </a:xfrm>
          <a:noFill/>
          <a:ln/>
        </p:spPr>
        <p:txBody>
          <a:bodyPr/>
          <a:lstStyle/>
          <a:p>
            <a:r>
              <a:rPr lang="ja-JP" altLang="en-US"/>
              <a:t>リフトの輸送能力≒コンピュータの速度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1892 -0.4356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31094 0.4252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212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1221E-6 C -0.02292 -0.02035 -0.06562 0.01619 -0.0967 0.07955 C -0.12882 0.14477 -0.13715 0.21138 -0.11371 0.2315 C -0.0908 0.25185 -0.0993 0.31984 -0.13073 0.38483 C -0.1618 0.44819 -0.20573 0.48473 -0.22778 0.46392 " pathEditMode="relative" rAng="7395734" ptsTypes="fffff">
                                      <p:cBhvr>
                                        <p:cTn id="18" dur="2000" fill="hold"/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23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スーパーにする方法：～</a:t>
            </a:r>
            <a:r>
              <a:rPr lang="en-US" altLang="ja-JP" sz="3600"/>
              <a:t>1970</a:t>
            </a:r>
          </a:p>
        </p:txBody>
      </p:sp>
      <p:sp>
        <p:nvSpPr>
          <p:cNvPr id="252931" name="Line 3"/>
          <p:cNvSpPr>
            <a:spLocks noChangeShapeType="1"/>
          </p:cNvSpPr>
          <p:nvPr/>
        </p:nvSpPr>
        <p:spPr bwMode="auto">
          <a:xfrm flipV="1">
            <a:off x="971550" y="1701800"/>
            <a:ext cx="2879725" cy="28813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52932" name="AutoShape 4"/>
          <p:cNvSpPr>
            <a:spLocks noChangeArrowheads="1"/>
          </p:cNvSpPr>
          <p:nvPr/>
        </p:nvSpPr>
        <p:spPr bwMode="auto">
          <a:xfrm>
            <a:off x="3779838" y="170180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2933" name="AutoShape 5"/>
          <p:cNvSpPr>
            <a:spLocks noChangeArrowheads="1"/>
          </p:cNvSpPr>
          <p:nvPr/>
        </p:nvSpPr>
        <p:spPr bwMode="auto">
          <a:xfrm>
            <a:off x="3059113" y="242252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2934" name="AutoShape 6"/>
          <p:cNvSpPr>
            <a:spLocks noChangeArrowheads="1"/>
          </p:cNvSpPr>
          <p:nvPr/>
        </p:nvSpPr>
        <p:spPr bwMode="auto">
          <a:xfrm>
            <a:off x="2338388" y="314325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2935" name="AutoShape 7"/>
          <p:cNvSpPr>
            <a:spLocks noChangeArrowheads="1"/>
          </p:cNvSpPr>
          <p:nvPr/>
        </p:nvSpPr>
        <p:spPr bwMode="auto">
          <a:xfrm>
            <a:off x="1617663" y="3863975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2936" name="AutoShape 8"/>
          <p:cNvSpPr>
            <a:spLocks noChangeArrowheads="1"/>
          </p:cNvSpPr>
          <p:nvPr/>
        </p:nvSpPr>
        <p:spPr bwMode="auto">
          <a:xfrm>
            <a:off x="896938" y="4584700"/>
            <a:ext cx="144462" cy="3603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52937" name="Group 9"/>
          <p:cNvGrpSpPr>
            <a:grpSpLocks/>
          </p:cNvGrpSpPr>
          <p:nvPr/>
        </p:nvGrpSpPr>
        <p:grpSpPr bwMode="auto">
          <a:xfrm>
            <a:off x="900113" y="4583113"/>
            <a:ext cx="792162" cy="935037"/>
            <a:chOff x="1020" y="2115"/>
            <a:chExt cx="499" cy="589"/>
          </a:xfrm>
        </p:grpSpPr>
        <p:sp>
          <p:nvSpPr>
            <p:cNvPr id="252938" name="Oval 10"/>
            <p:cNvSpPr>
              <a:spLocks noChangeArrowheads="1"/>
            </p:cNvSpPr>
            <p:nvPr/>
          </p:nvSpPr>
          <p:spPr bwMode="auto">
            <a:xfrm>
              <a:off x="1020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2939" name="Line 11"/>
            <p:cNvSpPr>
              <a:spLocks noChangeShapeType="1"/>
            </p:cNvSpPr>
            <p:nvPr/>
          </p:nvSpPr>
          <p:spPr bwMode="auto">
            <a:xfrm>
              <a:off x="1066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40" name="Line 12"/>
            <p:cNvSpPr>
              <a:spLocks noChangeShapeType="1"/>
            </p:cNvSpPr>
            <p:nvPr/>
          </p:nvSpPr>
          <p:spPr bwMode="auto">
            <a:xfrm>
              <a:off x="1066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41" name="Oval 13"/>
            <p:cNvSpPr>
              <a:spLocks noChangeArrowheads="1"/>
            </p:cNvSpPr>
            <p:nvPr/>
          </p:nvSpPr>
          <p:spPr bwMode="auto">
            <a:xfrm>
              <a:off x="1111" y="2115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>
              <a:off x="1156" y="2296"/>
              <a:ext cx="4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43" name="Line 15"/>
            <p:cNvSpPr>
              <a:spLocks noChangeShapeType="1"/>
            </p:cNvSpPr>
            <p:nvPr/>
          </p:nvSpPr>
          <p:spPr bwMode="auto">
            <a:xfrm flipV="1">
              <a:off x="1156" y="2432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44" name="Line 16"/>
            <p:cNvSpPr>
              <a:spLocks noChangeShapeType="1"/>
            </p:cNvSpPr>
            <p:nvPr/>
          </p:nvSpPr>
          <p:spPr bwMode="auto">
            <a:xfrm>
              <a:off x="1338" y="2432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45" name="Line 17"/>
            <p:cNvSpPr>
              <a:spLocks noChangeShapeType="1"/>
            </p:cNvSpPr>
            <p:nvPr/>
          </p:nvSpPr>
          <p:spPr bwMode="auto">
            <a:xfrm flipV="1">
              <a:off x="1247" y="243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46" name="Line 18"/>
            <p:cNvSpPr>
              <a:spLocks noChangeShapeType="1"/>
            </p:cNvSpPr>
            <p:nvPr/>
          </p:nvSpPr>
          <p:spPr bwMode="auto">
            <a:xfrm flipV="1">
              <a:off x="1202" y="2296"/>
              <a:ext cx="18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52947" name="Freeform 19"/>
          <p:cNvSpPr>
            <a:spLocks/>
          </p:cNvSpPr>
          <p:nvPr/>
        </p:nvSpPr>
        <p:spPr bwMode="auto">
          <a:xfrm>
            <a:off x="250825" y="1374775"/>
            <a:ext cx="6472238" cy="3222625"/>
          </a:xfrm>
          <a:custGeom>
            <a:avLst/>
            <a:gdLst>
              <a:gd name="T0" fmla="*/ 0 w 4077"/>
              <a:gd name="T1" fmla="*/ 2022 h 2030"/>
              <a:gd name="T2" fmla="*/ 321 w 4077"/>
              <a:gd name="T3" fmla="*/ 1735 h 2030"/>
              <a:gd name="T4" fmla="*/ 1408 w 4077"/>
              <a:gd name="T5" fmla="*/ 251 h 2030"/>
              <a:gd name="T6" fmla="*/ 1675 w 4077"/>
              <a:gd name="T7" fmla="*/ 226 h 2030"/>
              <a:gd name="T8" fmla="*/ 2000 w 4077"/>
              <a:gd name="T9" fmla="*/ 137 h 2030"/>
              <a:gd name="T10" fmla="*/ 2454 w 4077"/>
              <a:gd name="T11" fmla="*/ 113 h 2030"/>
              <a:gd name="T12" fmla="*/ 2771 w 4077"/>
              <a:gd name="T13" fmla="*/ 186 h 2030"/>
              <a:gd name="T14" fmla="*/ 3111 w 4077"/>
              <a:gd name="T15" fmla="*/ 194 h 2030"/>
              <a:gd name="T16" fmla="*/ 3371 w 4077"/>
              <a:gd name="T17" fmla="*/ 746 h 2030"/>
              <a:gd name="T18" fmla="*/ 4077 w 4077"/>
              <a:gd name="T19" fmla="*/ 2027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77" h="2030">
                <a:moveTo>
                  <a:pt x="0" y="2022"/>
                </a:moveTo>
                <a:cubicBezTo>
                  <a:pt x="54" y="1974"/>
                  <a:pt x="86" y="2030"/>
                  <a:pt x="321" y="1735"/>
                </a:cubicBezTo>
                <a:cubicBezTo>
                  <a:pt x="556" y="1440"/>
                  <a:pt x="1182" y="502"/>
                  <a:pt x="1408" y="251"/>
                </a:cubicBezTo>
                <a:cubicBezTo>
                  <a:pt x="1634" y="0"/>
                  <a:pt x="1576" y="245"/>
                  <a:pt x="1675" y="226"/>
                </a:cubicBezTo>
                <a:cubicBezTo>
                  <a:pt x="1774" y="207"/>
                  <a:pt x="1870" y="156"/>
                  <a:pt x="2000" y="137"/>
                </a:cubicBezTo>
                <a:cubicBezTo>
                  <a:pt x="2130" y="118"/>
                  <a:pt x="2326" y="105"/>
                  <a:pt x="2454" y="113"/>
                </a:cubicBezTo>
                <a:cubicBezTo>
                  <a:pt x="2582" y="121"/>
                  <a:pt x="2662" y="173"/>
                  <a:pt x="2771" y="186"/>
                </a:cubicBezTo>
                <a:cubicBezTo>
                  <a:pt x="2880" y="199"/>
                  <a:pt x="3027" y="124"/>
                  <a:pt x="3111" y="194"/>
                </a:cubicBezTo>
                <a:cubicBezTo>
                  <a:pt x="3195" y="264"/>
                  <a:pt x="3210" y="441"/>
                  <a:pt x="3371" y="746"/>
                </a:cubicBezTo>
                <a:cubicBezTo>
                  <a:pt x="3532" y="1051"/>
                  <a:pt x="3930" y="1760"/>
                  <a:pt x="4077" y="202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52948" name="Group 20"/>
          <p:cNvGrpSpPr>
            <a:grpSpLocks/>
          </p:cNvGrpSpPr>
          <p:nvPr/>
        </p:nvGrpSpPr>
        <p:grpSpPr bwMode="auto">
          <a:xfrm>
            <a:off x="3563938" y="1630363"/>
            <a:ext cx="360362" cy="647700"/>
            <a:chOff x="2018" y="2115"/>
            <a:chExt cx="227" cy="408"/>
          </a:xfrm>
        </p:grpSpPr>
        <p:sp>
          <p:nvSpPr>
            <p:cNvPr id="252949" name="Oval 21"/>
            <p:cNvSpPr>
              <a:spLocks noChangeArrowheads="1"/>
            </p:cNvSpPr>
            <p:nvPr/>
          </p:nvSpPr>
          <p:spPr bwMode="auto">
            <a:xfrm>
              <a:off x="2154" y="2115"/>
              <a:ext cx="91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2950" name="Line 22"/>
            <p:cNvSpPr>
              <a:spLocks noChangeShapeType="1"/>
            </p:cNvSpPr>
            <p:nvPr/>
          </p:nvSpPr>
          <p:spPr bwMode="auto">
            <a:xfrm>
              <a:off x="2200" y="2160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51" name="Line 23"/>
            <p:cNvSpPr>
              <a:spLocks noChangeShapeType="1"/>
            </p:cNvSpPr>
            <p:nvPr/>
          </p:nvSpPr>
          <p:spPr bwMode="auto">
            <a:xfrm>
              <a:off x="2018" y="252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52952" name="Group 24"/>
          <p:cNvGrpSpPr>
            <a:grpSpLocks/>
          </p:cNvGrpSpPr>
          <p:nvPr/>
        </p:nvGrpSpPr>
        <p:grpSpPr bwMode="auto">
          <a:xfrm flipH="1">
            <a:off x="4283075" y="1414463"/>
            <a:ext cx="576263" cy="1150937"/>
            <a:chOff x="657" y="3249"/>
            <a:chExt cx="363" cy="725"/>
          </a:xfrm>
        </p:grpSpPr>
        <p:sp>
          <p:nvSpPr>
            <p:cNvPr id="252953" name="Oval 25"/>
            <p:cNvSpPr>
              <a:spLocks noChangeArrowheads="1"/>
            </p:cNvSpPr>
            <p:nvPr/>
          </p:nvSpPr>
          <p:spPr bwMode="auto">
            <a:xfrm>
              <a:off x="749" y="3249"/>
              <a:ext cx="182" cy="1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600">
                  <a:latin typeface="Arial Rounded MT Bold" pitchFamily="34" charset="0"/>
                </a:rPr>
                <a:t>＋</a:t>
              </a:r>
            </a:p>
          </p:txBody>
        </p:sp>
        <p:sp>
          <p:nvSpPr>
            <p:cNvPr id="252954" name="Line 26"/>
            <p:cNvSpPr>
              <a:spLocks noChangeShapeType="1"/>
            </p:cNvSpPr>
            <p:nvPr/>
          </p:nvSpPr>
          <p:spPr bwMode="auto">
            <a:xfrm>
              <a:off x="839" y="3430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55" name="Line 27"/>
            <p:cNvSpPr>
              <a:spLocks noChangeShapeType="1"/>
            </p:cNvSpPr>
            <p:nvPr/>
          </p:nvSpPr>
          <p:spPr bwMode="auto">
            <a:xfrm flipH="1">
              <a:off x="793" y="3612"/>
              <a:ext cx="4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56" name="Line 28"/>
            <p:cNvSpPr>
              <a:spLocks noChangeShapeType="1"/>
            </p:cNvSpPr>
            <p:nvPr/>
          </p:nvSpPr>
          <p:spPr bwMode="auto">
            <a:xfrm>
              <a:off x="839" y="3612"/>
              <a:ext cx="4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57" name="Line 29"/>
            <p:cNvSpPr>
              <a:spLocks noChangeShapeType="1"/>
            </p:cNvSpPr>
            <p:nvPr/>
          </p:nvSpPr>
          <p:spPr bwMode="auto">
            <a:xfrm flipV="1">
              <a:off x="703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58" name="Line 30"/>
            <p:cNvSpPr>
              <a:spLocks noChangeShapeType="1"/>
            </p:cNvSpPr>
            <p:nvPr/>
          </p:nvSpPr>
          <p:spPr bwMode="auto">
            <a:xfrm flipH="1" flipV="1">
              <a:off x="839" y="3475"/>
              <a:ext cx="136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59" name="Line 31"/>
            <p:cNvSpPr>
              <a:spLocks noChangeShapeType="1"/>
            </p:cNvSpPr>
            <p:nvPr/>
          </p:nvSpPr>
          <p:spPr bwMode="auto">
            <a:xfrm>
              <a:off x="65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52960" name="Line 32"/>
            <p:cNvSpPr>
              <a:spLocks noChangeShapeType="1"/>
            </p:cNvSpPr>
            <p:nvPr/>
          </p:nvSpPr>
          <p:spPr bwMode="auto">
            <a:xfrm>
              <a:off x="747" y="3657"/>
              <a:ext cx="2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52961" name="Group 33"/>
          <p:cNvGrpSpPr>
            <a:grpSpLocks/>
          </p:cNvGrpSpPr>
          <p:nvPr/>
        </p:nvGrpSpPr>
        <p:grpSpPr bwMode="auto">
          <a:xfrm>
            <a:off x="1042988" y="5591175"/>
            <a:ext cx="5106987" cy="1150938"/>
            <a:chOff x="657" y="3249"/>
            <a:chExt cx="3217" cy="725"/>
          </a:xfrm>
        </p:grpSpPr>
        <p:grpSp>
          <p:nvGrpSpPr>
            <p:cNvPr id="252962" name="Group 34"/>
            <p:cNvGrpSpPr>
              <a:grpSpLocks/>
            </p:cNvGrpSpPr>
            <p:nvPr/>
          </p:nvGrpSpPr>
          <p:grpSpPr bwMode="auto">
            <a:xfrm>
              <a:off x="657" y="3249"/>
              <a:ext cx="363" cy="725"/>
              <a:chOff x="657" y="3249"/>
              <a:chExt cx="363" cy="725"/>
            </a:xfrm>
          </p:grpSpPr>
          <p:sp>
            <p:nvSpPr>
              <p:cNvPr id="252963" name="Oval 35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52964" name="Line 36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65" name="Line 37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66" name="Line 38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67" name="Line 39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68" name="Line 40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69" name="Line 41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70" name="Line 42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2971" name="Group 43"/>
            <p:cNvGrpSpPr>
              <a:grpSpLocks/>
            </p:cNvGrpSpPr>
            <p:nvPr/>
          </p:nvGrpSpPr>
          <p:grpSpPr bwMode="auto">
            <a:xfrm>
              <a:off x="975" y="3249"/>
              <a:ext cx="363" cy="725"/>
              <a:chOff x="657" y="3249"/>
              <a:chExt cx="363" cy="725"/>
            </a:xfrm>
          </p:grpSpPr>
          <p:sp>
            <p:nvSpPr>
              <p:cNvPr id="252972" name="Oval 44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52973" name="Line 45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74" name="Line 46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75" name="Line 47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76" name="Line 48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77" name="Line 49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78" name="Line 50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79" name="Line 51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2980" name="Group 52"/>
            <p:cNvGrpSpPr>
              <a:grpSpLocks/>
            </p:cNvGrpSpPr>
            <p:nvPr/>
          </p:nvGrpSpPr>
          <p:grpSpPr bwMode="auto">
            <a:xfrm>
              <a:off x="1292" y="3249"/>
              <a:ext cx="363" cy="725"/>
              <a:chOff x="657" y="3249"/>
              <a:chExt cx="363" cy="725"/>
            </a:xfrm>
          </p:grpSpPr>
          <p:sp>
            <p:nvSpPr>
              <p:cNvPr id="252981" name="Oval 53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52982" name="Line 54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83" name="Line 55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84" name="Line 56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85" name="Line 57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86" name="Line 58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87" name="Line 59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88" name="Line 60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2989" name="Group 61"/>
            <p:cNvGrpSpPr>
              <a:grpSpLocks/>
            </p:cNvGrpSpPr>
            <p:nvPr/>
          </p:nvGrpSpPr>
          <p:grpSpPr bwMode="auto">
            <a:xfrm>
              <a:off x="1609" y="3249"/>
              <a:ext cx="363" cy="725"/>
              <a:chOff x="657" y="3249"/>
              <a:chExt cx="363" cy="725"/>
            </a:xfrm>
          </p:grpSpPr>
          <p:sp>
            <p:nvSpPr>
              <p:cNvPr id="252990" name="Oval 62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52991" name="Line 63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92" name="Line 64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93" name="Line 65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94" name="Line 66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95" name="Line 67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96" name="Line 68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2997" name="Line 69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2998" name="Group 70"/>
            <p:cNvGrpSpPr>
              <a:grpSpLocks/>
            </p:cNvGrpSpPr>
            <p:nvPr/>
          </p:nvGrpSpPr>
          <p:grpSpPr bwMode="auto">
            <a:xfrm>
              <a:off x="1926" y="3249"/>
              <a:ext cx="363" cy="725"/>
              <a:chOff x="657" y="3249"/>
              <a:chExt cx="363" cy="725"/>
            </a:xfrm>
          </p:grpSpPr>
          <p:sp>
            <p:nvSpPr>
              <p:cNvPr id="252999" name="Oval 71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53000" name="Line 72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01" name="Line 73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02" name="Line 74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03" name="Line 75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04" name="Line 76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05" name="Line 77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06" name="Line 78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3007" name="Group 79"/>
            <p:cNvGrpSpPr>
              <a:grpSpLocks/>
            </p:cNvGrpSpPr>
            <p:nvPr/>
          </p:nvGrpSpPr>
          <p:grpSpPr bwMode="auto">
            <a:xfrm>
              <a:off x="2243" y="3249"/>
              <a:ext cx="363" cy="725"/>
              <a:chOff x="657" y="3249"/>
              <a:chExt cx="363" cy="725"/>
            </a:xfrm>
          </p:grpSpPr>
          <p:sp>
            <p:nvSpPr>
              <p:cNvPr id="253008" name="Oval 80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53009" name="Line 81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10" name="Line 82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11" name="Line 83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12" name="Line 84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13" name="Line 85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14" name="Line 86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15" name="Line 87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3016" name="Group 88"/>
            <p:cNvGrpSpPr>
              <a:grpSpLocks/>
            </p:cNvGrpSpPr>
            <p:nvPr/>
          </p:nvGrpSpPr>
          <p:grpSpPr bwMode="auto">
            <a:xfrm>
              <a:off x="2560" y="3249"/>
              <a:ext cx="363" cy="725"/>
              <a:chOff x="657" y="3249"/>
              <a:chExt cx="363" cy="725"/>
            </a:xfrm>
          </p:grpSpPr>
          <p:sp>
            <p:nvSpPr>
              <p:cNvPr id="253017" name="Oval 89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53018" name="Line 90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19" name="Line 91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20" name="Line 92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21" name="Line 93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22" name="Line 94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23" name="Line 95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24" name="Line 96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3025" name="Group 97"/>
            <p:cNvGrpSpPr>
              <a:grpSpLocks/>
            </p:cNvGrpSpPr>
            <p:nvPr/>
          </p:nvGrpSpPr>
          <p:grpSpPr bwMode="auto">
            <a:xfrm>
              <a:off x="2877" y="3249"/>
              <a:ext cx="363" cy="725"/>
              <a:chOff x="657" y="3249"/>
              <a:chExt cx="363" cy="725"/>
            </a:xfrm>
          </p:grpSpPr>
          <p:sp>
            <p:nvSpPr>
              <p:cNvPr id="253026" name="Oval 98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ー</a:t>
                </a:r>
              </a:p>
            </p:txBody>
          </p:sp>
          <p:sp>
            <p:nvSpPr>
              <p:cNvPr id="253027" name="Line 99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28" name="Line 100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29" name="Line 101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30" name="Line 102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31" name="Line 103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32" name="Line 104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33" name="Line 105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3034" name="Group 106"/>
            <p:cNvGrpSpPr>
              <a:grpSpLocks/>
            </p:cNvGrpSpPr>
            <p:nvPr/>
          </p:nvGrpSpPr>
          <p:grpSpPr bwMode="auto">
            <a:xfrm>
              <a:off x="3194" y="3249"/>
              <a:ext cx="363" cy="725"/>
              <a:chOff x="657" y="3249"/>
              <a:chExt cx="363" cy="725"/>
            </a:xfrm>
          </p:grpSpPr>
          <p:sp>
            <p:nvSpPr>
              <p:cNvPr id="253035" name="Oval 107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600">
                    <a:latin typeface="Arial Rounded MT Bold" pitchFamily="34" charset="0"/>
                  </a:rPr>
                  <a:t>＋</a:t>
                </a:r>
              </a:p>
            </p:txBody>
          </p:sp>
          <p:sp>
            <p:nvSpPr>
              <p:cNvPr id="253036" name="Line 108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37" name="Line 109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38" name="Line 110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39" name="Line 111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40" name="Line 112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41" name="Line 113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42" name="Line 114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253043" name="Group 115"/>
            <p:cNvGrpSpPr>
              <a:grpSpLocks/>
            </p:cNvGrpSpPr>
            <p:nvPr/>
          </p:nvGrpSpPr>
          <p:grpSpPr bwMode="auto">
            <a:xfrm>
              <a:off x="3511" y="3249"/>
              <a:ext cx="363" cy="725"/>
              <a:chOff x="657" y="3249"/>
              <a:chExt cx="363" cy="725"/>
            </a:xfrm>
          </p:grpSpPr>
          <p:sp>
            <p:nvSpPr>
              <p:cNvPr id="253044" name="Oval 116"/>
              <p:cNvSpPr>
                <a:spLocks noChangeArrowheads="1"/>
              </p:cNvSpPr>
              <p:nvPr/>
            </p:nvSpPr>
            <p:spPr bwMode="auto">
              <a:xfrm>
                <a:off x="749" y="3249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600">
                    <a:latin typeface="Arial Rounded MT Bold" pitchFamily="34" charset="0"/>
                  </a:rPr>
                  <a:t>×</a:t>
                </a:r>
              </a:p>
            </p:txBody>
          </p:sp>
          <p:sp>
            <p:nvSpPr>
              <p:cNvPr id="253045" name="Line 117"/>
              <p:cNvSpPr>
                <a:spLocks noChangeShapeType="1"/>
              </p:cNvSpPr>
              <p:nvPr/>
            </p:nvSpPr>
            <p:spPr bwMode="auto">
              <a:xfrm>
                <a:off x="839" y="3430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46" name="Line 118"/>
              <p:cNvSpPr>
                <a:spLocks noChangeShapeType="1"/>
              </p:cNvSpPr>
              <p:nvPr/>
            </p:nvSpPr>
            <p:spPr bwMode="auto">
              <a:xfrm flipH="1">
                <a:off x="793" y="3612"/>
                <a:ext cx="4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47" name="Line 119"/>
              <p:cNvSpPr>
                <a:spLocks noChangeShapeType="1"/>
              </p:cNvSpPr>
              <p:nvPr/>
            </p:nvSpPr>
            <p:spPr bwMode="auto">
              <a:xfrm>
                <a:off x="839" y="3612"/>
                <a:ext cx="45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48" name="Line 120"/>
              <p:cNvSpPr>
                <a:spLocks noChangeShapeType="1"/>
              </p:cNvSpPr>
              <p:nvPr/>
            </p:nvSpPr>
            <p:spPr bwMode="auto">
              <a:xfrm flipV="1">
                <a:off x="703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49" name="Line 121"/>
              <p:cNvSpPr>
                <a:spLocks noChangeShapeType="1"/>
              </p:cNvSpPr>
              <p:nvPr/>
            </p:nvSpPr>
            <p:spPr bwMode="auto">
              <a:xfrm flipH="1" flipV="1">
                <a:off x="839" y="3475"/>
                <a:ext cx="13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50" name="Line 122"/>
              <p:cNvSpPr>
                <a:spLocks noChangeShapeType="1"/>
              </p:cNvSpPr>
              <p:nvPr/>
            </p:nvSpPr>
            <p:spPr bwMode="auto">
              <a:xfrm>
                <a:off x="65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53051" name="Line 123"/>
              <p:cNvSpPr>
                <a:spLocks noChangeShapeType="1"/>
              </p:cNvSpPr>
              <p:nvPr/>
            </p:nvSpPr>
            <p:spPr bwMode="auto">
              <a:xfrm>
                <a:off x="747" y="3657"/>
                <a:ext cx="273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253052" name="Rectangle 124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4032250" cy="504825"/>
          </a:xfrm>
          <a:noFill/>
          <a:ln/>
        </p:spPr>
        <p:txBody>
          <a:bodyPr/>
          <a:lstStyle/>
          <a:p>
            <a:r>
              <a:rPr lang="ja-JP" altLang="en-US"/>
              <a:t>移動速度</a:t>
            </a:r>
            <a:r>
              <a:rPr lang="ja-JP" altLang="en-US">
                <a:sym typeface="Wingdings" pitchFamily="2" charset="2"/>
              </a:rPr>
              <a:t></a:t>
            </a:r>
            <a:r>
              <a:rPr lang="ja-JP" altLang="en-US"/>
              <a:t>≒周波数</a:t>
            </a:r>
            <a:r>
              <a:rPr lang="ja-JP" altLang="en-US">
                <a:sym typeface="Wingdings" pitchFamily="2" charset="2"/>
              </a:rPr>
              <a:t></a:t>
            </a:r>
          </a:p>
        </p:txBody>
      </p:sp>
      <p:sp>
        <p:nvSpPr>
          <p:cNvPr id="253053" name="Rectangle 125"/>
          <p:cNvSpPr>
            <a:spLocks noChangeArrowheads="1"/>
          </p:cNvSpPr>
          <p:nvPr/>
        </p:nvSpPr>
        <p:spPr bwMode="auto">
          <a:xfrm>
            <a:off x="4500563" y="1052513"/>
            <a:ext cx="4392612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342900" indent="-342900">
              <a:lnSpc>
                <a:spcPct val="100000"/>
              </a:lnSpc>
              <a:buClr>
                <a:schemeClr val="folHlink"/>
              </a:buClr>
              <a:buSzPct val="60000"/>
            </a:pPr>
            <a:endParaRPr lang="en-US" altLang="ja-JP" sz="2800">
              <a:sym typeface="Wingdings" pitchFamily="2" charset="2"/>
            </a:endParaRP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</a:pPr>
            <a:r>
              <a:rPr lang="ja-JP" altLang="en-US">
                <a:sym typeface="Wingdings" pitchFamily="2" charset="2"/>
              </a:rPr>
              <a:t>移動速度</a:t>
            </a:r>
          </a:p>
          <a:p>
            <a:pPr marL="1143000" lvl="2" indent="-228600">
              <a:lnSpc>
                <a:spcPct val="100000"/>
              </a:lnSpc>
            </a:pPr>
            <a:r>
              <a:rPr lang="ja-JP" altLang="en-US" sz="2000">
                <a:sym typeface="Wingdings" pitchFamily="2" charset="2"/>
              </a:rPr>
              <a:t>危ない</a:t>
            </a:r>
          </a:p>
          <a:p>
            <a:pPr marL="1143000" lvl="2" indent="-228600">
              <a:lnSpc>
                <a:spcPct val="100000"/>
              </a:lnSpc>
            </a:pPr>
            <a:r>
              <a:rPr lang="ja-JP" altLang="en-US" sz="2000">
                <a:sym typeface="Wingdings" pitchFamily="2" charset="2"/>
              </a:rPr>
              <a:t>機械力学的に無理</a:t>
            </a:r>
          </a:p>
          <a:p>
            <a:pPr marL="742950" lvl="1" indent="-285750">
              <a:lnSpc>
                <a:spcPct val="100000"/>
              </a:lnSpc>
              <a:buClr>
                <a:srgbClr val="CC0000"/>
              </a:buClr>
              <a:buSzPct val="55000"/>
            </a:pPr>
            <a:r>
              <a:rPr lang="ja-JP" altLang="en-US">
                <a:sym typeface="Wingdings" pitchFamily="2" charset="2"/>
              </a:rPr>
              <a:t>周波数</a:t>
            </a:r>
          </a:p>
          <a:p>
            <a:pPr marL="1143000" lvl="2" indent="-228600">
              <a:lnSpc>
                <a:spcPct val="100000"/>
              </a:lnSpc>
            </a:pPr>
            <a:r>
              <a:rPr lang="ja-JP" altLang="en-US" sz="2000">
                <a:sym typeface="Wingdings" pitchFamily="2" charset="2"/>
              </a:rPr>
              <a:t>特に危なくはない</a:t>
            </a:r>
          </a:p>
          <a:p>
            <a:pPr marL="1143000" lvl="2" indent="-228600">
              <a:lnSpc>
                <a:spcPct val="100000"/>
              </a:lnSpc>
            </a:pPr>
            <a:r>
              <a:rPr lang="ja-JP" altLang="en-US" sz="2000">
                <a:sym typeface="Wingdings" pitchFamily="2" charset="2"/>
              </a:rPr>
              <a:t>電子工学的に無理ではない？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1892 -0.4356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31094 0.425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212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1221E-6 C -0.02292 -0.02035 -0.06562 0.01619 -0.0967 0.07955 C -0.12882 0.14477 -0.13715 0.21138 -0.11371 0.2315 C -0.0908 0.25185 -0.0993 0.31984 -0.13073 0.38483 C -0.1618 0.44819 -0.20573 0.48473 -0.22778 0.46392 " pathEditMode="relative" rAng="7395734" ptsTypes="fffff">
                                      <p:cBhvr>
                                        <p:cTn id="18" dur="2000" fill="hold"/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23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0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© 2013 H. Nakashima</a:t>
            </a:r>
            <a:endParaRPr lang="en-US" altLang="ja-JP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スーパーにする方法：周波数</a:t>
            </a:r>
            <a:r>
              <a:rPr lang="ja-JP" altLang="en-US" sz="3600">
                <a:sym typeface="Wingdings" pitchFamily="2" charset="2"/>
              </a:rPr>
              <a:t>の歴史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409575" y="1484313"/>
          <a:ext cx="9021763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1" name="グラフ" r:id="rId4" imgW="8810549" imgH="4962449" progId="MSGraph.Chart.8">
                  <p:embed followColorScheme="full"/>
                </p:oleObj>
              </mc:Choice>
              <mc:Fallback>
                <p:oleObj name="グラフ" r:id="rId4" imgW="8810549" imgH="496244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484313"/>
                        <a:ext cx="9021763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1547813" y="4941888"/>
            <a:ext cx="4318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86</a:t>
            </a: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2482850" y="5373688"/>
            <a:ext cx="4318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00FF"/>
                </a:solidFill>
                <a:latin typeface="Arial Rounded MT Bold" pitchFamily="34" charset="0"/>
              </a:rPr>
              <a:t>186/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00FF"/>
                </a:solidFill>
                <a:latin typeface="Arial Rounded MT Bold" pitchFamily="34" charset="0"/>
              </a:rPr>
              <a:t>286</a:t>
            </a:r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3130550" y="4365625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8000"/>
                </a:solidFill>
                <a:latin typeface="Arial Rounded MT Bold" pitchFamily="34" charset="0"/>
              </a:rPr>
              <a:t>386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3922713" y="3933825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FF00"/>
                </a:solidFill>
                <a:latin typeface="Arial Rounded MT Bold" pitchFamily="34" charset="0"/>
              </a:rPr>
              <a:t>486</a:t>
            </a: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4859338" y="3429000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FF9933"/>
                </a:solidFill>
                <a:latin typeface="Arial Rounded MT Bold" pitchFamily="34" charset="0"/>
              </a:rPr>
              <a:t>P</a:t>
            </a: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5435600" y="2781300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FF66CC"/>
                </a:solidFill>
                <a:latin typeface="Arial Rounded MT Bold" pitchFamily="34" charset="0"/>
              </a:rPr>
              <a:t>PII</a:t>
            </a: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6083300" y="2781300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FF0000"/>
                </a:solidFill>
                <a:latin typeface="Arial Rounded MT Bold" pitchFamily="34" charset="0"/>
              </a:rPr>
              <a:t>PIII</a:t>
            </a: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6515100" y="1844675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CC0066"/>
                </a:solidFill>
                <a:latin typeface="Arial Rounded MT Bold" pitchFamily="34" charset="0"/>
              </a:rPr>
              <a:t>PIV</a:t>
            </a:r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7812088" y="1701800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663300"/>
                </a:solidFill>
                <a:latin typeface="Arial Rounded MT Bold" pitchFamily="34" charset="0"/>
              </a:rPr>
              <a:t>Core i</a:t>
            </a:r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395288" y="6021388"/>
            <a:ext cx="4318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1M</a:t>
            </a:r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395288" y="4870450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10M</a:t>
            </a:r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395288" y="3719513"/>
            <a:ext cx="4318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100M</a:t>
            </a:r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395288" y="2568575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1G</a:t>
            </a:r>
          </a:p>
        </p:txBody>
      </p: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395288" y="1417638"/>
            <a:ext cx="4318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Rounded MT Bold" pitchFamily="34" charset="0"/>
              </a:rPr>
              <a:t>1G</a:t>
            </a:r>
          </a:p>
        </p:txBody>
      </p:sp>
      <p:sp>
        <p:nvSpPr>
          <p:cNvPr id="254994" name="AutoShape 18"/>
          <p:cNvSpPr>
            <a:spLocks noChangeArrowheads="1"/>
          </p:cNvSpPr>
          <p:nvPr/>
        </p:nvSpPr>
        <p:spPr bwMode="auto">
          <a:xfrm>
            <a:off x="6716713" y="3443288"/>
            <a:ext cx="2136775" cy="1025525"/>
          </a:xfrm>
          <a:prstGeom prst="wedgeRoundRectCallout">
            <a:avLst>
              <a:gd name="adj1" fmla="val -6759"/>
              <a:gd name="adj2" fmla="val -158051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熱密度が高すぎて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/>
              <a:t>(&gt;</a:t>
            </a:r>
            <a:r>
              <a:rPr lang="ja-JP" altLang="en-US" sz="2000"/>
              <a:t>電磁調理器</a:t>
            </a:r>
            <a:r>
              <a:rPr lang="en-US" altLang="ja-JP" sz="2000"/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周波数</a:t>
            </a:r>
            <a:r>
              <a:rPr lang="ja-JP" altLang="en-US" sz="2000">
                <a:sym typeface="Wingdings" pitchFamily="2" charset="2"/>
              </a:rPr>
              <a:t>頭打ちに</a:t>
            </a:r>
            <a:endParaRPr lang="ja-JP" altLang="en-US" sz="2000">
              <a:solidFill>
                <a:srgbClr val="CC0000"/>
              </a:solidFill>
              <a:sym typeface="Wingdings" pitchFamily="2" charset="2"/>
            </a:endParaRPr>
          </a:p>
        </p:txBody>
      </p:sp>
      <p:sp>
        <p:nvSpPr>
          <p:cNvPr id="254995" name="AutoShape 19"/>
          <p:cNvSpPr>
            <a:spLocks noChangeArrowheads="1"/>
          </p:cNvSpPr>
          <p:nvPr/>
        </p:nvSpPr>
        <p:spPr bwMode="auto">
          <a:xfrm>
            <a:off x="4383088" y="5038725"/>
            <a:ext cx="1743075" cy="695325"/>
          </a:xfrm>
          <a:prstGeom prst="wedgeRoundRectCallout">
            <a:avLst>
              <a:gd name="adj1" fmla="val -20213"/>
              <a:gd name="adj2" fmla="val -177917"/>
              <a:gd name="adj3" fmla="val 16667"/>
            </a:avLst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/>
              <a:t>1.35</a:t>
            </a:r>
            <a:r>
              <a:rPr lang="ja-JP" altLang="en-US" sz="2000"/>
              <a:t>倍／年で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伸びてきたが</a:t>
            </a:r>
            <a:endParaRPr lang="ja-JP" altLang="en-US" sz="2000">
              <a:solidFill>
                <a:srgbClr val="CC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Black"/>
        <a:ea typeface="HGP創英角ｺﾞｼｯｸUB"/>
        <a:cs typeface=""/>
      </a:majorFont>
      <a:minorFont>
        <a:latin typeface="Arial Black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9900"/>
          </a:buClr>
          <a:buSzPct val="50000"/>
          <a:buFont typeface="Wingdings" pitchFamily="2" charset="2"/>
          <a:buChar char="n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9900"/>
          </a:buClr>
          <a:buSzPct val="50000"/>
          <a:buFont typeface="Wingdings" pitchFamily="2" charset="2"/>
          <a:buChar char="n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7878</TotalTime>
  <Words>1777</Words>
  <Application>Microsoft Office PowerPoint</Application>
  <PresentationFormat>画面に合わせる (4:3)</PresentationFormat>
  <Paragraphs>852</Paragraphs>
  <Slides>35</Slides>
  <Notes>35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38" baseType="lpstr">
      <vt:lpstr>Blends</vt:lpstr>
      <vt:lpstr>グラフ</vt:lpstr>
      <vt:lpstr>数式</vt:lpstr>
      <vt:lpstr>計算科学が拓く世界 スーパーコンピュータは 何故スーパーか</vt:lpstr>
      <vt:lpstr>講義の概要 </vt:lpstr>
      <vt:lpstr>どのぐらいスーパー？ (1/2)</vt:lpstr>
      <vt:lpstr>どのぐらいスーパー？ (2/2)</vt:lpstr>
      <vt:lpstr>スーパーコンピュータ (スパコン) とは (1/2)</vt:lpstr>
      <vt:lpstr>スーパーコンピュータ (スパコン) とは (2/2)</vt:lpstr>
      <vt:lpstr>スーパーにする方法 </vt:lpstr>
      <vt:lpstr>スーパーにする方法：～1970</vt:lpstr>
      <vt:lpstr>スーパーにする方法：周波数の歴史</vt:lpstr>
      <vt:lpstr>ちょっと話を変えて：スーパーコンピュータの歴史 そもそもの始まり：ベクトルマシン (1)</vt:lpstr>
      <vt:lpstr>スーパーコンピュータの歴史 そもそもの始まり：ベクトルマシン (2)</vt:lpstr>
      <vt:lpstr>少し話を戻して スーパーにする方法：1970~</vt:lpstr>
      <vt:lpstr> スーパーにする方法：ベクトル計算の原理 (1) </vt:lpstr>
      <vt:lpstr> スーパーにする方法：ベクトル計算の原理 (2) </vt:lpstr>
      <vt:lpstr>スーパーコンピュータの歴史（に戻って） もう一つの方法：並列マシン </vt:lpstr>
      <vt:lpstr>また話を戻して スーパーにする方法：1990~</vt:lpstr>
      <vt:lpstr>スーパーにする方法：並列演算 </vt:lpstr>
      <vt:lpstr>スーパーにする方法：2000～ (1980~)</vt:lpstr>
      <vt:lpstr>スーパーにする方法：      のプロセッサ</vt:lpstr>
      <vt:lpstr>スーパーにする方法 京大スパコンのプロセッサ</vt:lpstr>
      <vt:lpstr>スーパーにする方法：連立方程式の並列計算 </vt:lpstr>
      <vt:lpstr>スーパーにする方法：1980~</vt:lpstr>
      <vt:lpstr>スーパーにする方法：      の全体像</vt:lpstr>
      <vt:lpstr>スーパーにする方法：      の通信路 (1/2)</vt:lpstr>
      <vt:lpstr>スーパーにする方法：      の通信路 (2/2)</vt:lpstr>
      <vt:lpstr>スーパーにする方法 京大スパコンの全体像 (1/3)</vt:lpstr>
      <vt:lpstr>スーパーにする方法 京大スパコンの全体像 (2/3)</vt:lpstr>
      <vt:lpstr>スーパーにする方法 京大スパコンの全体像 (3/3)</vt:lpstr>
      <vt:lpstr>スーパーにする方法：連立方程式の並列計算 </vt:lpstr>
      <vt:lpstr>スーパーコンピュータの歴史（にまた戻って） ベクトル vs 並列 </vt:lpstr>
      <vt:lpstr> スーパーコンピュータの歴史 Top 1 of  </vt:lpstr>
      <vt:lpstr>スーパーコンピュータの原理 （いきなり&amp;とりあえず） まとめ</vt:lpstr>
      <vt:lpstr>スーパーコンピュータの原理 大量同種演算は何でも得意か? (1/2)</vt:lpstr>
      <vt:lpstr>スーパーコンピュータの原理 大量同種演算は何でも得意か? (2/2)</vt:lpstr>
      <vt:lpstr>まとめ＆課題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中島　浩</dc:creator>
  <cp:lastModifiedBy>Hiroshi</cp:lastModifiedBy>
  <cp:revision>62</cp:revision>
  <dcterms:created xsi:type="dcterms:W3CDTF">2007-12-25T00:04:03Z</dcterms:created>
  <dcterms:modified xsi:type="dcterms:W3CDTF">2013-10-09T09:24:04Z</dcterms:modified>
</cp:coreProperties>
</file>